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58" r:id="rId2"/>
  </p:sldMasterIdLst>
  <p:notesMasterIdLst>
    <p:notesMasterId r:id="rId18"/>
  </p:notesMasterIdLst>
  <p:handoutMasterIdLst>
    <p:handoutMasterId r:id="rId19"/>
  </p:handoutMasterIdLst>
  <p:sldIdLst>
    <p:sldId id="257" r:id="rId3"/>
    <p:sldId id="278" r:id="rId4"/>
    <p:sldId id="281" r:id="rId5"/>
    <p:sldId id="296" r:id="rId6"/>
    <p:sldId id="297" r:id="rId7"/>
    <p:sldId id="290" r:id="rId8"/>
    <p:sldId id="298" r:id="rId9"/>
    <p:sldId id="303" r:id="rId10"/>
    <p:sldId id="299" r:id="rId11"/>
    <p:sldId id="304" r:id="rId12"/>
    <p:sldId id="301" r:id="rId13"/>
    <p:sldId id="302" r:id="rId14"/>
    <p:sldId id="259" r:id="rId15"/>
    <p:sldId id="293" r:id="rId16"/>
    <p:sldId id="28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38" autoAdjust="0"/>
    <p:restoredTop sz="94660"/>
  </p:normalViewPr>
  <p:slideViewPr>
    <p:cSldViewPr snapToGrid="0">
      <p:cViewPr varScale="1">
        <p:scale>
          <a:sx n="145" d="100"/>
          <a:sy n="145" d="100"/>
        </p:scale>
        <p:origin x="138" y="48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6983C4-8AE8-4114-8B66-ABAC820289BB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7A0A4922-C266-42A2-A828-30AFDC74F4EA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/>
            <a:t>Control</a:t>
          </a:r>
          <a:endParaRPr lang="en-US" dirty="0"/>
        </a:p>
      </dgm:t>
    </dgm:pt>
    <dgm:pt modelId="{28BEE936-D7FA-47A8-98D7-C7DEE87C3884}" type="parTrans" cxnId="{4576FC04-7285-4D9A-8158-DF43AA6E650B}">
      <dgm:prSet/>
      <dgm:spPr/>
      <dgm:t>
        <a:bodyPr/>
        <a:lstStyle/>
        <a:p>
          <a:endParaRPr lang="en-US"/>
        </a:p>
      </dgm:t>
    </dgm:pt>
    <dgm:pt modelId="{225C1234-72C8-47EE-A70C-A434FBA95C5B}" type="sibTrans" cxnId="{4576FC04-7285-4D9A-8158-DF43AA6E650B}">
      <dgm:prSet/>
      <dgm:spPr/>
      <dgm:t>
        <a:bodyPr/>
        <a:lstStyle/>
        <a:p>
          <a:endParaRPr lang="en-US"/>
        </a:p>
      </dgm:t>
    </dgm:pt>
    <dgm:pt modelId="{71240658-1480-432B-A6DB-4AA781A5BE90}">
      <dgm:prSet phldrT="[Text]"/>
      <dgm:spPr>
        <a:solidFill>
          <a:srgbClr val="00EE6C"/>
        </a:solidFill>
      </dgm:spPr>
      <dgm:t>
        <a:bodyPr/>
        <a:lstStyle/>
        <a:p>
          <a:r>
            <a:rPr lang="en-US" dirty="0" smtClean="0"/>
            <a:t>Data Acquisition</a:t>
          </a:r>
          <a:endParaRPr lang="en-US" dirty="0"/>
        </a:p>
      </dgm:t>
    </dgm:pt>
    <dgm:pt modelId="{3D6471E4-7659-475B-A48F-8ABC802E90D6}" type="parTrans" cxnId="{70BDE4F5-7EFB-43F6-BE4F-00709CC882EC}">
      <dgm:prSet/>
      <dgm:spPr/>
      <dgm:t>
        <a:bodyPr/>
        <a:lstStyle/>
        <a:p>
          <a:endParaRPr lang="en-US"/>
        </a:p>
      </dgm:t>
    </dgm:pt>
    <dgm:pt modelId="{919F17C9-2B5B-4787-9180-1F3F7C86B62B}" type="sibTrans" cxnId="{70BDE4F5-7EFB-43F6-BE4F-00709CC882EC}">
      <dgm:prSet/>
      <dgm:spPr/>
      <dgm:t>
        <a:bodyPr/>
        <a:lstStyle/>
        <a:p>
          <a:endParaRPr lang="en-US"/>
        </a:p>
      </dgm:t>
    </dgm:pt>
    <dgm:pt modelId="{E49F3A9E-F97F-4A1C-9B7C-61C9C0CF5037}">
      <dgm:prSet phldrT="[Text]"/>
      <dgm:spPr>
        <a:solidFill>
          <a:srgbClr val="FFCB25"/>
        </a:solidFill>
      </dgm:spPr>
      <dgm:t>
        <a:bodyPr/>
        <a:lstStyle/>
        <a:p>
          <a:r>
            <a:rPr lang="en-US" dirty="0" smtClean="0"/>
            <a:t>Supervision</a:t>
          </a:r>
          <a:endParaRPr lang="en-US" dirty="0"/>
        </a:p>
      </dgm:t>
    </dgm:pt>
    <dgm:pt modelId="{40E17AFF-EC33-4903-907A-AFBB6B7F74AA}" type="parTrans" cxnId="{C3F1BC23-3153-47C9-BAA5-1E833F0BCF17}">
      <dgm:prSet/>
      <dgm:spPr/>
      <dgm:t>
        <a:bodyPr/>
        <a:lstStyle/>
        <a:p>
          <a:endParaRPr lang="en-US"/>
        </a:p>
      </dgm:t>
    </dgm:pt>
    <dgm:pt modelId="{B734CEAF-A277-4A76-8017-8A0F69C2F755}" type="sibTrans" cxnId="{C3F1BC23-3153-47C9-BAA5-1E833F0BCF17}">
      <dgm:prSet/>
      <dgm:spPr/>
      <dgm:t>
        <a:bodyPr/>
        <a:lstStyle/>
        <a:p>
          <a:endParaRPr lang="en-US"/>
        </a:p>
      </dgm:t>
    </dgm:pt>
    <dgm:pt modelId="{5FC849D7-ADF6-401A-8BF5-5F1F65FD9186}" type="pres">
      <dgm:prSet presAssocID="{676983C4-8AE8-4114-8B66-ABAC820289BB}" presName="compositeShape" presStyleCnt="0">
        <dgm:presLayoutVars>
          <dgm:chMax val="7"/>
          <dgm:dir/>
          <dgm:resizeHandles val="exact"/>
        </dgm:presLayoutVars>
      </dgm:prSet>
      <dgm:spPr/>
    </dgm:pt>
    <dgm:pt modelId="{EDCCAE6A-D95A-40A9-A74A-E28E88C06E4F}" type="pres">
      <dgm:prSet presAssocID="{676983C4-8AE8-4114-8B66-ABAC820289BB}" presName="wedge1" presStyleLbl="node1" presStyleIdx="0" presStyleCnt="3"/>
      <dgm:spPr/>
      <dgm:t>
        <a:bodyPr/>
        <a:lstStyle/>
        <a:p>
          <a:endParaRPr lang="en-US"/>
        </a:p>
      </dgm:t>
    </dgm:pt>
    <dgm:pt modelId="{B01D976B-2BB3-4379-93F3-5C06C07301C3}" type="pres">
      <dgm:prSet presAssocID="{676983C4-8AE8-4114-8B66-ABAC820289BB}" presName="dummy1a" presStyleCnt="0"/>
      <dgm:spPr/>
    </dgm:pt>
    <dgm:pt modelId="{54EC6019-4EB4-434F-9552-A6D3FF024175}" type="pres">
      <dgm:prSet presAssocID="{676983C4-8AE8-4114-8B66-ABAC820289BB}" presName="dummy1b" presStyleCnt="0"/>
      <dgm:spPr/>
    </dgm:pt>
    <dgm:pt modelId="{B4D33B3B-9F2D-4556-8FAC-6A21A55D18F6}" type="pres">
      <dgm:prSet presAssocID="{676983C4-8AE8-4114-8B66-ABAC820289BB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F59FE3-92B2-4CFC-BA80-874707E09557}" type="pres">
      <dgm:prSet presAssocID="{676983C4-8AE8-4114-8B66-ABAC820289BB}" presName="wedge2" presStyleLbl="node1" presStyleIdx="1" presStyleCnt="3"/>
      <dgm:spPr/>
      <dgm:t>
        <a:bodyPr/>
        <a:lstStyle/>
        <a:p>
          <a:endParaRPr lang="en-US"/>
        </a:p>
      </dgm:t>
    </dgm:pt>
    <dgm:pt modelId="{7A479680-9289-4A5E-A007-76C6A6811858}" type="pres">
      <dgm:prSet presAssocID="{676983C4-8AE8-4114-8B66-ABAC820289BB}" presName="dummy2a" presStyleCnt="0"/>
      <dgm:spPr/>
    </dgm:pt>
    <dgm:pt modelId="{1E9C03E6-74D3-4DC9-8938-0B2FA625C2BC}" type="pres">
      <dgm:prSet presAssocID="{676983C4-8AE8-4114-8B66-ABAC820289BB}" presName="dummy2b" presStyleCnt="0"/>
      <dgm:spPr/>
    </dgm:pt>
    <dgm:pt modelId="{0044C71C-D9EF-48DB-A805-87FB5824FB65}" type="pres">
      <dgm:prSet presAssocID="{676983C4-8AE8-4114-8B66-ABAC820289BB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CC48C7-DA42-4B9D-88B7-947B4CE09EF7}" type="pres">
      <dgm:prSet presAssocID="{676983C4-8AE8-4114-8B66-ABAC820289BB}" presName="wedge3" presStyleLbl="node1" presStyleIdx="2" presStyleCnt="3"/>
      <dgm:spPr/>
      <dgm:t>
        <a:bodyPr/>
        <a:lstStyle/>
        <a:p>
          <a:endParaRPr lang="en-US"/>
        </a:p>
      </dgm:t>
    </dgm:pt>
    <dgm:pt modelId="{FB40F041-1807-46CB-9B7F-7DBD1B42D1C2}" type="pres">
      <dgm:prSet presAssocID="{676983C4-8AE8-4114-8B66-ABAC820289BB}" presName="dummy3a" presStyleCnt="0"/>
      <dgm:spPr/>
    </dgm:pt>
    <dgm:pt modelId="{41C1EB02-3C47-4CD3-A3A5-EB1C87900124}" type="pres">
      <dgm:prSet presAssocID="{676983C4-8AE8-4114-8B66-ABAC820289BB}" presName="dummy3b" presStyleCnt="0"/>
      <dgm:spPr/>
    </dgm:pt>
    <dgm:pt modelId="{EABB8E7C-E0BD-4CDE-81A8-85A3D0F7754F}" type="pres">
      <dgm:prSet presAssocID="{676983C4-8AE8-4114-8B66-ABAC820289BB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EFBFEF-77FE-44C7-869C-E80B5E2CBECE}" type="pres">
      <dgm:prSet presAssocID="{225C1234-72C8-47EE-A70C-A434FBA95C5B}" presName="arrowWedge1" presStyleLbl="fgSibTrans2D1" presStyleIdx="0" presStyleCnt="3"/>
      <dgm:spPr>
        <a:solidFill>
          <a:schemeClr val="tx1">
            <a:lumMod val="75000"/>
          </a:schemeClr>
        </a:solidFill>
      </dgm:spPr>
    </dgm:pt>
    <dgm:pt modelId="{69322C19-3485-49A9-B8E2-3B1596B14226}" type="pres">
      <dgm:prSet presAssocID="{919F17C9-2B5B-4787-9180-1F3F7C86B62B}" presName="arrowWedge2" presStyleLbl="fgSibTrans2D1" presStyleIdx="1" presStyleCnt="3"/>
      <dgm:spPr>
        <a:solidFill>
          <a:srgbClr val="00B050"/>
        </a:solidFill>
      </dgm:spPr>
    </dgm:pt>
    <dgm:pt modelId="{62B53F46-E571-4B6E-81B4-088EB3C3E367}" type="pres">
      <dgm:prSet presAssocID="{B734CEAF-A277-4A76-8017-8A0F69C2F755}" presName="arrowWedge3" presStyleLbl="fgSibTrans2D1" presStyleIdx="2" presStyleCnt="3"/>
      <dgm:spPr>
        <a:solidFill>
          <a:srgbClr val="F98007"/>
        </a:solidFill>
      </dgm:spPr>
    </dgm:pt>
  </dgm:ptLst>
  <dgm:cxnLst>
    <dgm:cxn modelId="{D5D31B0D-CB87-4192-A286-248168BFAFA4}" type="presOf" srcId="{E49F3A9E-F97F-4A1C-9B7C-61C9C0CF5037}" destId="{EABB8E7C-E0BD-4CDE-81A8-85A3D0F7754F}" srcOrd="1" destOrd="0" presId="urn:microsoft.com/office/officeart/2005/8/layout/cycle8"/>
    <dgm:cxn modelId="{C3F1BC23-3153-47C9-BAA5-1E833F0BCF17}" srcId="{676983C4-8AE8-4114-8B66-ABAC820289BB}" destId="{E49F3A9E-F97F-4A1C-9B7C-61C9C0CF5037}" srcOrd="2" destOrd="0" parTransId="{40E17AFF-EC33-4903-907A-AFBB6B7F74AA}" sibTransId="{B734CEAF-A277-4A76-8017-8A0F69C2F755}"/>
    <dgm:cxn modelId="{4E9B3F35-D588-4722-8C78-D7934463F451}" type="presOf" srcId="{676983C4-8AE8-4114-8B66-ABAC820289BB}" destId="{5FC849D7-ADF6-401A-8BF5-5F1F65FD9186}" srcOrd="0" destOrd="0" presId="urn:microsoft.com/office/officeart/2005/8/layout/cycle8"/>
    <dgm:cxn modelId="{053FD53E-5520-4A86-9D7D-58F04FB1B418}" type="presOf" srcId="{7A0A4922-C266-42A2-A828-30AFDC74F4EA}" destId="{B4D33B3B-9F2D-4556-8FAC-6A21A55D18F6}" srcOrd="1" destOrd="0" presId="urn:microsoft.com/office/officeart/2005/8/layout/cycle8"/>
    <dgm:cxn modelId="{EA8FE86C-7EE5-48A9-9DF7-66AEAB9A899F}" type="presOf" srcId="{E49F3A9E-F97F-4A1C-9B7C-61C9C0CF5037}" destId="{04CC48C7-DA42-4B9D-88B7-947B4CE09EF7}" srcOrd="0" destOrd="0" presId="urn:microsoft.com/office/officeart/2005/8/layout/cycle8"/>
    <dgm:cxn modelId="{4576FC04-7285-4D9A-8158-DF43AA6E650B}" srcId="{676983C4-8AE8-4114-8B66-ABAC820289BB}" destId="{7A0A4922-C266-42A2-A828-30AFDC74F4EA}" srcOrd="0" destOrd="0" parTransId="{28BEE936-D7FA-47A8-98D7-C7DEE87C3884}" sibTransId="{225C1234-72C8-47EE-A70C-A434FBA95C5B}"/>
    <dgm:cxn modelId="{C8F74AEA-268E-4EA3-B7D5-00EAB1210EFC}" type="presOf" srcId="{7A0A4922-C266-42A2-A828-30AFDC74F4EA}" destId="{EDCCAE6A-D95A-40A9-A74A-E28E88C06E4F}" srcOrd="0" destOrd="0" presId="urn:microsoft.com/office/officeart/2005/8/layout/cycle8"/>
    <dgm:cxn modelId="{71A9D27C-91E9-4D76-875F-EE4CDF284043}" type="presOf" srcId="{71240658-1480-432B-A6DB-4AA781A5BE90}" destId="{0044C71C-D9EF-48DB-A805-87FB5824FB65}" srcOrd="1" destOrd="0" presId="urn:microsoft.com/office/officeart/2005/8/layout/cycle8"/>
    <dgm:cxn modelId="{70BDE4F5-7EFB-43F6-BE4F-00709CC882EC}" srcId="{676983C4-8AE8-4114-8B66-ABAC820289BB}" destId="{71240658-1480-432B-A6DB-4AA781A5BE90}" srcOrd="1" destOrd="0" parTransId="{3D6471E4-7659-475B-A48F-8ABC802E90D6}" sibTransId="{919F17C9-2B5B-4787-9180-1F3F7C86B62B}"/>
    <dgm:cxn modelId="{3C64DFDE-AE88-4917-9D97-9FE58DB6BD72}" type="presOf" srcId="{71240658-1480-432B-A6DB-4AA781A5BE90}" destId="{0FF59FE3-92B2-4CFC-BA80-874707E09557}" srcOrd="0" destOrd="0" presId="urn:microsoft.com/office/officeart/2005/8/layout/cycle8"/>
    <dgm:cxn modelId="{2ED691F6-1906-49E5-A9C4-0CECC5237E42}" type="presParOf" srcId="{5FC849D7-ADF6-401A-8BF5-5F1F65FD9186}" destId="{EDCCAE6A-D95A-40A9-A74A-E28E88C06E4F}" srcOrd="0" destOrd="0" presId="urn:microsoft.com/office/officeart/2005/8/layout/cycle8"/>
    <dgm:cxn modelId="{8948FEE0-CE51-4931-8130-0B702BBBEC36}" type="presParOf" srcId="{5FC849D7-ADF6-401A-8BF5-5F1F65FD9186}" destId="{B01D976B-2BB3-4379-93F3-5C06C07301C3}" srcOrd="1" destOrd="0" presId="urn:microsoft.com/office/officeart/2005/8/layout/cycle8"/>
    <dgm:cxn modelId="{D2F3C467-4A29-4DE2-972E-17CA050245CA}" type="presParOf" srcId="{5FC849D7-ADF6-401A-8BF5-5F1F65FD9186}" destId="{54EC6019-4EB4-434F-9552-A6D3FF024175}" srcOrd="2" destOrd="0" presId="urn:microsoft.com/office/officeart/2005/8/layout/cycle8"/>
    <dgm:cxn modelId="{AC4CFC2B-B883-42AD-A0AF-0F68FFC0430E}" type="presParOf" srcId="{5FC849D7-ADF6-401A-8BF5-5F1F65FD9186}" destId="{B4D33B3B-9F2D-4556-8FAC-6A21A55D18F6}" srcOrd="3" destOrd="0" presId="urn:microsoft.com/office/officeart/2005/8/layout/cycle8"/>
    <dgm:cxn modelId="{030B1067-6F4B-4FC6-A1D9-47D559D07ED5}" type="presParOf" srcId="{5FC849D7-ADF6-401A-8BF5-5F1F65FD9186}" destId="{0FF59FE3-92B2-4CFC-BA80-874707E09557}" srcOrd="4" destOrd="0" presId="urn:microsoft.com/office/officeart/2005/8/layout/cycle8"/>
    <dgm:cxn modelId="{3CEA11E2-1B6E-4C5D-A0CA-6C5CDFF5F01A}" type="presParOf" srcId="{5FC849D7-ADF6-401A-8BF5-5F1F65FD9186}" destId="{7A479680-9289-4A5E-A007-76C6A6811858}" srcOrd="5" destOrd="0" presId="urn:microsoft.com/office/officeart/2005/8/layout/cycle8"/>
    <dgm:cxn modelId="{672DF1CA-4570-48CC-AB33-F459CAB23DCE}" type="presParOf" srcId="{5FC849D7-ADF6-401A-8BF5-5F1F65FD9186}" destId="{1E9C03E6-74D3-4DC9-8938-0B2FA625C2BC}" srcOrd="6" destOrd="0" presId="urn:microsoft.com/office/officeart/2005/8/layout/cycle8"/>
    <dgm:cxn modelId="{A480EE3D-F044-4E8F-93CA-20979FC92FA3}" type="presParOf" srcId="{5FC849D7-ADF6-401A-8BF5-5F1F65FD9186}" destId="{0044C71C-D9EF-48DB-A805-87FB5824FB65}" srcOrd="7" destOrd="0" presId="urn:microsoft.com/office/officeart/2005/8/layout/cycle8"/>
    <dgm:cxn modelId="{A953E4F4-5A08-474C-93E9-73B9CDEC94E6}" type="presParOf" srcId="{5FC849D7-ADF6-401A-8BF5-5F1F65FD9186}" destId="{04CC48C7-DA42-4B9D-88B7-947B4CE09EF7}" srcOrd="8" destOrd="0" presId="urn:microsoft.com/office/officeart/2005/8/layout/cycle8"/>
    <dgm:cxn modelId="{C218DE11-0C6B-4F1C-8C09-E3409AD425BB}" type="presParOf" srcId="{5FC849D7-ADF6-401A-8BF5-5F1F65FD9186}" destId="{FB40F041-1807-46CB-9B7F-7DBD1B42D1C2}" srcOrd="9" destOrd="0" presId="urn:microsoft.com/office/officeart/2005/8/layout/cycle8"/>
    <dgm:cxn modelId="{055E843A-ED36-4DBD-82DE-168DE9EF37B7}" type="presParOf" srcId="{5FC849D7-ADF6-401A-8BF5-5F1F65FD9186}" destId="{41C1EB02-3C47-4CD3-A3A5-EB1C87900124}" srcOrd="10" destOrd="0" presId="urn:microsoft.com/office/officeart/2005/8/layout/cycle8"/>
    <dgm:cxn modelId="{5AFFEFAA-2388-4B53-B695-2FCDAA85A8B7}" type="presParOf" srcId="{5FC849D7-ADF6-401A-8BF5-5F1F65FD9186}" destId="{EABB8E7C-E0BD-4CDE-81A8-85A3D0F7754F}" srcOrd="11" destOrd="0" presId="urn:microsoft.com/office/officeart/2005/8/layout/cycle8"/>
    <dgm:cxn modelId="{55C473B1-DF7B-4799-9AC2-D5292758A941}" type="presParOf" srcId="{5FC849D7-ADF6-401A-8BF5-5F1F65FD9186}" destId="{64EFBFEF-77FE-44C7-869C-E80B5E2CBECE}" srcOrd="12" destOrd="0" presId="urn:microsoft.com/office/officeart/2005/8/layout/cycle8"/>
    <dgm:cxn modelId="{AB0219DF-AC78-4051-9D64-7CF612768B7F}" type="presParOf" srcId="{5FC849D7-ADF6-401A-8BF5-5F1F65FD9186}" destId="{69322C19-3485-49A9-B8E2-3B1596B14226}" srcOrd="13" destOrd="0" presId="urn:microsoft.com/office/officeart/2005/8/layout/cycle8"/>
    <dgm:cxn modelId="{97DFE03F-3E20-4D9B-8577-EC06B852088F}" type="presParOf" srcId="{5FC849D7-ADF6-401A-8BF5-5F1F65FD9186}" destId="{62B53F46-E571-4B6E-81B4-088EB3C3E367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CCAE6A-D95A-40A9-A74A-E28E88C06E4F}">
      <dsp:nvSpPr>
        <dsp:cNvPr id="0" name=""/>
        <dsp:cNvSpPr/>
      </dsp:nvSpPr>
      <dsp:spPr>
        <a:xfrm>
          <a:off x="364859" y="179552"/>
          <a:ext cx="2320368" cy="2320368"/>
        </a:xfrm>
        <a:prstGeom prst="pie">
          <a:avLst>
            <a:gd name="adj1" fmla="val 16200000"/>
            <a:gd name="adj2" fmla="val 180000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Control</a:t>
          </a:r>
          <a:endParaRPr lang="en-US" sz="1200" kern="1200" dirty="0"/>
        </a:p>
      </dsp:txBody>
      <dsp:txXfrm>
        <a:off x="1587748" y="671249"/>
        <a:ext cx="828702" cy="690585"/>
      </dsp:txXfrm>
    </dsp:sp>
    <dsp:sp modelId="{0FF59FE3-92B2-4CFC-BA80-874707E09557}">
      <dsp:nvSpPr>
        <dsp:cNvPr id="0" name=""/>
        <dsp:cNvSpPr/>
      </dsp:nvSpPr>
      <dsp:spPr>
        <a:xfrm>
          <a:off x="317070" y="262422"/>
          <a:ext cx="2320368" cy="2320368"/>
        </a:xfrm>
        <a:prstGeom prst="pie">
          <a:avLst>
            <a:gd name="adj1" fmla="val 1800000"/>
            <a:gd name="adj2" fmla="val 9000000"/>
          </a:avLst>
        </a:prstGeom>
        <a:solidFill>
          <a:srgbClr val="00EE6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Data Acquisition</a:t>
          </a:r>
          <a:endParaRPr lang="en-US" sz="1200" kern="1200" dirty="0"/>
        </a:p>
      </dsp:txBody>
      <dsp:txXfrm>
        <a:off x="869539" y="1767899"/>
        <a:ext cx="1243054" cy="607715"/>
      </dsp:txXfrm>
    </dsp:sp>
    <dsp:sp modelId="{04CC48C7-DA42-4B9D-88B7-947B4CE09EF7}">
      <dsp:nvSpPr>
        <dsp:cNvPr id="0" name=""/>
        <dsp:cNvSpPr/>
      </dsp:nvSpPr>
      <dsp:spPr>
        <a:xfrm>
          <a:off x="269282" y="179552"/>
          <a:ext cx="2320368" cy="2320368"/>
        </a:xfrm>
        <a:prstGeom prst="pie">
          <a:avLst>
            <a:gd name="adj1" fmla="val 9000000"/>
            <a:gd name="adj2" fmla="val 16200000"/>
          </a:avLst>
        </a:prstGeom>
        <a:solidFill>
          <a:srgbClr val="FFCB2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Supervision</a:t>
          </a:r>
          <a:endParaRPr lang="en-US" sz="1200" kern="1200" dirty="0"/>
        </a:p>
      </dsp:txBody>
      <dsp:txXfrm>
        <a:off x="538058" y="671249"/>
        <a:ext cx="828702" cy="690585"/>
      </dsp:txXfrm>
    </dsp:sp>
    <dsp:sp modelId="{64EFBFEF-77FE-44C7-869C-E80B5E2CBECE}">
      <dsp:nvSpPr>
        <dsp:cNvPr id="0" name=""/>
        <dsp:cNvSpPr/>
      </dsp:nvSpPr>
      <dsp:spPr>
        <a:xfrm>
          <a:off x="221409" y="35910"/>
          <a:ext cx="2607651" cy="2607651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tx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322C19-3485-49A9-B8E2-3B1596B14226}">
      <dsp:nvSpPr>
        <dsp:cNvPr id="0" name=""/>
        <dsp:cNvSpPr/>
      </dsp:nvSpPr>
      <dsp:spPr>
        <a:xfrm>
          <a:off x="173429" y="118634"/>
          <a:ext cx="2607651" cy="2607651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B53F46-E571-4B6E-81B4-088EB3C3E367}">
      <dsp:nvSpPr>
        <dsp:cNvPr id="0" name=""/>
        <dsp:cNvSpPr/>
      </dsp:nvSpPr>
      <dsp:spPr>
        <a:xfrm>
          <a:off x="125449" y="35910"/>
          <a:ext cx="2607651" cy="2607651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rgbClr val="F9800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6E6E07-AB3C-41BD-90B3-4B8E07650145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04E75-2F49-4668-A6D3-A5B2C1DDF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4475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B1E0F6-951C-425C-9332-0C102B531294}" type="datetimeFigureOut">
              <a:rPr lang="en-GB" smtClean="0"/>
              <a:t>09/04/2019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FAC84-B53D-4C74-88DB-C6F7F1D6CF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5014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821F87-EFBE-4171-A2A2-71EF8C0AE0B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0000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>
            <a:normAutofit/>
          </a:bodyPr>
          <a:lstStyle>
            <a:lvl1pPr algn="l">
              <a:defRPr sz="4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1087-ADE3-46BE-A671-D029C86BBE44}" type="datetime1">
              <a:rPr lang="en-GB" smtClean="0"/>
              <a:t>09/04/2019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55979-00CC-4874-A80E-0959E76EB9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9883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5"/>
            <a:ext cx="36576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F65345A-FDD3-4399-9965-22B3829E005E}" type="datetime5">
              <a:rPr lang="en-US" smtClean="0"/>
              <a:t>9-Apr-19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EDMS no: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273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5"/>
            <a:ext cx="36576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F65345A-FDD3-4399-9965-22B3829E005E}" type="datetime5">
              <a:rPr lang="en-US" smtClean="0"/>
              <a:t>9-Apr-19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EDMS no: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129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580" y="2603638"/>
            <a:ext cx="1668840" cy="1650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F4E0A6-B000-E949-B7B2-BBB44381C0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311" y="0"/>
            <a:ext cx="12372622" cy="695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021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i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5248625" y="2582248"/>
            <a:ext cx="1694751" cy="1693505"/>
            <a:chOff x="5002612" y="2336416"/>
            <a:chExt cx="2186777" cy="2185169"/>
          </a:xfrm>
        </p:grpSpPr>
        <p:sp>
          <p:nvSpPr>
            <p:cNvPr id="7" name="Rectangle 6"/>
            <p:cNvSpPr/>
            <p:nvPr userDrawn="1"/>
          </p:nvSpPr>
          <p:spPr>
            <a:xfrm>
              <a:off x="5002612" y="2336416"/>
              <a:ext cx="2186777" cy="218516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1580" y="2603638"/>
              <a:ext cx="1668840" cy="1650725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042" y="4300467"/>
            <a:ext cx="1671914" cy="22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474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 userDrawn="1"/>
        </p:nvGrpSpPr>
        <p:grpSpPr bwMode="auto">
          <a:xfrm>
            <a:off x="5260975" y="2603500"/>
            <a:ext cx="1670050" cy="1651000"/>
            <a:chOff x="3314" y="1640"/>
            <a:chExt cx="1052" cy="1040"/>
          </a:xfrm>
          <a:solidFill>
            <a:schemeClr val="tx1"/>
          </a:solidFill>
        </p:grpSpPr>
        <p:sp>
          <p:nvSpPr>
            <p:cNvPr id="4" name="Freeform 5"/>
            <p:cNvSpPr>
              <a:spLocks/>
            </p:cNvSpPr>
            <p:nvPr userDrawn="1"/>
          </p:nvSpPr>
          <p:spPr bwMode="auto">
            <a:xfrm>
              <a:off x="3400" y="1928"/>
              <a:ext cx="137" cy="159"/>
            </a:xfrm>
            <a:custGeom>
              <a:avLst/>
              <a:gdLst>
                <a:gd name="T0" fmla="*/ 134 w 137"/>
                <a:gd name="T1" fmla="*/ 143 h 159"/>
                <a:gd name="T2" fmla="*/ 117 w 137"/>
                <a:gd name="T3" fmla="*/ 151 h 159"/>
                <a:gd name="T4" fmla="*/ 92 w 137"/>
                <a:gd name="T5" fmla="*/ 157 h 159"/>
                <a:gd name="T6" fmla="*/ 82 w 137"/>
                <a:gd name="T7" fmla="*/ 159 h 159"/>
                <a:gd name="T8" fmla="*/ 48 w 137"/>
                <a:gd name="T9" fmla="*/ 153 h 159"/>
                <a:gd name="T10" fmla="*/ 22 w 137"/>
                <a:gd name="T11" fmla="*/ 137 h 159"/>
                <a:gd name="T12" fmla="*/ 5 w 137"/>
                <a:gd name="T13" fmla="*/ 111 h 159"/>
                <a:gd name="T14" fmla="*/ 0 w 137"/>
                <a:gd name="T15" fmla="*/ 79 h 159"/>
                <a:gd name="T16" fmla="*/ 1 w 137"/>
                <a:gd name="T17" fmla="*/ 62 h 159"/>
                <a:gd name="T18" fmla="*/ 12 w 137"/>
                <a:gd name="T19" fmla="*/ 33 h 159"/>
                <a:gd name="T20" fmla="*/ 35 w 137"/>
                <a:gd name="T21" fmla="*/ 13 h 159"/>
                <a:gd name="T22" fmla="*/ 67 w 137"/>
                <a:gd name="T23" fmla="*/ 2 h 159"/>
                <a:gd name="T24" fmla="*/ 84 w 137"/>
                <a:gd name="T25" fmla="*/ 0 h 159"/>
                <a:gd name="T26" fmla="*/ 112 w 137"/>
                <a:gd name="T27" fmla="*/ 3 h 159"/>
                <a:gd name="T28" fmla="*/ 137 w 137"/>
                <a:gd name="T29" fmla="*/ 10 h 159"/>
                <a:gd name="T30" fmla="*/ 134 w 137"/>
                <a:gd name="T31" fmla="*/ 20 h 159"/>
                <a:gd name="T32" fmla="*/ 130 w 137"/>
                <a:gd name="T33" fmla="*/ 29 h 159"/>
                <a:gd name="T34" fmla="*/ 122 w 137"/>
                <a:gd name="T35" fmla="*/ 22 h 159"/>
                <a:gd name="T36" fmla="*/ 98 w 137"/>
                <a:gd name="T37" fmla="*/ 12 h 159"/>
                <a:gd name="T38" fmla="*/ 82 w 137"/>
                <a:gd name="T39" fmla="*/ 10 h 159"/>
                <a:gd name="T40" fmla="*/ 61 w 137"/>
                <a:gd name="T41" fmla="*/ 14 h 159"/>
                <a:gd name="T42" fmla="*/ 42 w 137"/>
                <a:gd name="T43" fmla="*/ 27 h 159"/>
                <a:gd name="T44" fmla="*/ 28 w 137"/>
                <a:gd name="T45" fmla="*/ 49 h 159"/>
                <a:gd name="T46" fmla="*/ 22 w 137"/>
                <a:gd name="T47" fmla="*/ 79 h 159"/>
                <a:gd name="T48" fmla="*/ 24 w 137"/>
                <a:gd name="T49" fmla="*/ 94 h 159"/>
                <a:gd name="T50" fmla="*/ 34 w 137"/>
                <a:gd name="T51" fmla="*/ 120 h 159"/>
                <a:gd name="T52" fmla="*/ 52 w 137"/>
                <a:gd name="T53" fmla="*/ 137 h 159"/>
                <a:gd name="T54" fmla="*/ 74 w 137"/>
                <a:gd name="T55" fmla="*/ 146 h 159"/>
                <a:gd name="T56" fmla="*/ 85 w 137"/>
                <a:gd name="T57" fmla="*/ 147 h 159"/>
                <a:gd name="T58" fmla="*/ 102 w 137"/>
                <a:gd name="T59" fmla="*/ 144 h 159"/>
                <a:gd name="T60" fmla="*/ 117 w 137"/>
                <a:gd name="T61" fmla="*/ 139 h 159"/>
                <a:gd name="T62" fmla="*/ 137 w 137"/>
                <a:gd name="T63" fmla="*/ 124 h 159"/>
                <a:gd name="T64" fmla="*/ 134 w 137"/>
                <a:gd name="T65" fmla="*/ 143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7" h="159">
                  <a:moveTo>
                    <a:pt x="134" y="143"/>
                  </a:moveTo>
                  <a:lnTo>
                    <a:pt x="134" y="143"/>
                  </a:lnTo>
                  <a:lnTo>
                    <a:pt x="127" y="147"/>
                  </a:lnTo>
                  <a:lnTo>
                    <a:pt x="117" y="151"/>
                  </a:lnTo>
                  <a:lnTo>
                    <a:pt x="101" y="156"/>
                  </a:lnTo>
                  <a:lnTo>
                    <a:pt x="92" y="157"/>
                  </a:lnTo>
                  <a:lnTo>
                    <a:pt x="82" y="159"/>
                  </a:lnTo>
                  <a:lnTo>
                    <a:pt x="82" y="159"/>
                  </a:lnTo>
                  <a:lnTo>
                    <a:pt x="65" y="157"/>
                  </a:lnTo>
                  <a:lnTo>
                    <a:pt x="48" y="153"/>
                  </a:lnTo>
                  <a:lnTo>
                    <a:pt x="34" y="146"/>
                  </a:lnTo>
                  <a:lnTo>
                    <a:pt x="22" y="137"/>
                  </a:lnTo>
                  <a:lnTo>
                    <a:pt x="12" y="124"/>
                  </a:lnTo>
                  <a:lnTo>
                    <a:pt x="5" y="111"/>
                  </a:lnTo>
                  <a:lnTo>
                    <a:pt x="1" y="96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1" y="62"/>
                  </a:lnTo>
                  <a:lnTo>
                    <a:pt x="5" y="46"/>
                  </a:lnTo>
                  <a:lnTo>
                    <a:pt x="12" y="33"/>
                  </a:lnTo>
                  <a:lnTo>
                    <a:pt x="22" y="22"/>
                  </a:lnTo>
                  <a:lnTo>
                    <a:pt x="35" y="13"/>
                  </a:lnTo>
                  <a:lnTo>
                    <a:pt x="50" y="6"/>
                  </a:lnTo>
                  <a:lnTo>
                    <a:pt x="67" y="2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98" y="0"/>
                  </a:lnTo>
                  <a:lnTo>
                    <a:pt x="112" y="3"/>
                  </a:lnTo>
                  <a:lnTo>
                    <a:pt x="127" y="7"/>
                  </a:lnTo>
                  <a:lnTo>
                    <a:pt x="137" y="10"/>
                  </a:lnTo>
                  <a:lnTo>
                    <a:pt x="137" y="10"/>
                  </a:lnTo>
                  <a:lnTo>
                    <a:pt x="134" y="20"/>
                  </a:lnTo>
                  <a:lnTo>
                    <a:pt x="131" y="29"/>
                  </a:lnTo>
                  <a:lnTo>
                    <a:pt x="130" y="29"/>
                  </a:lnTo>
                  <a:lnTo>
                    <a:pt x="130" y="29"/>
                  </a:lnTo>
                  <a:lnTo>
                    <a:pt x="122" y="22"/>
                  </a:lnTo>
                  <a:lnTo>
                    <a:pt x="111" y="16"/>
                  </a:lnTo>
                  <a:lnTo>
                    <a:pt x="98" y="12"/>
                  </a:lnTo>
                  <a:lnTo>
                    <a:pt x="82" y="10"/>
                  </a:lnTo>
                  <a:lnTo>
                    <a:pt x="82" y="10"/>
                  </a:lnTo>
                  <a:lnTo>
                    <a:pt x="72" y="10"/>
                  </a:lnTo>
                  <a:lnTo>
                    <a:pt x="61" y="14"/>
                  </a:lnTo>
                  <a:lnTo>
                    <a:pt x="51" y="19"/>
                  </a:lnTo>
                  <a:lnTo>
                    <a:pt x="42" y="27"/>
                  </a:lnTo>
                  <a:lnTo>
                    <a:pt x="34" y="36"/>
                  </a:lnTo>
                  <a:lnTo>
                    <a:pt x="28" y="49"/>
                  </a:lnTo>
                  <a:lnTo>
                    <a:pt x="24" y="63"/>
                  </a:lnTo>
                  <a:lnTo>
                    <a:pt x="22" y="79"/>
                  </a:lnTo>
                  <a:lnTo>
                    <a:pt x="22" y="79"/>
                  </a:lnTo>
                  <a:lnTo>
                    <a:pt x="24" y="94"/>
                  </a:lnTo>
                  <a:lnTo>
                    <a:pt x="28" y="107"/>
                  </a:lnTo>
                  <a:lnTo>
                    <a:pt x="34" y="120"/>
                  </a:lnTo>
                  <a:lnTo>
                    <a:pt x="42" y="129"/>
                  </a:lnTo>
                  <a:lnTo>
                    <a:pt x="52" y="137"/>
                  </a:lnTo>
                  <a:lnTo>
                    <a:pt x="62" y="143"/>
                  </a:lnTo>
                  <a:lnTo>
                    <a:pt x="74" y="146"/>
                  </a:lnTo>
                  <a:lnTo>
                    <a:pt x="85" y="147"/>
                  </a:lnTo>
                  <a:lnTo>
                    <a:pt x="85" y="147"/>
                  </a:lnTo>
                  <a:lnTo>
                    <a:pt x="94" y="146"/>
                  </a:lnTo>
                  <a:lnTo>
                    <a:pt x="102" y="144"/>
                  </a:lnTo>
                  <a:lnTo>
                    <a:pt x="110" y="143"/>
                  </a:lnTo>
                  <a:lnTo>
                    <a:pt x="117" y="139"/>
                  </a:lnTo>
                  <a:lnTo>
                    <a:pt x="127" y="131"/>
                  </a:lnTo>
                  <a:lnTo>
                    <a:pt x="137" y="124"/>
                  </a:lnTo>
                  <a:lnTo>
                    <a:pt x="137" y="126"/>
                  </a:lnTo>
                  <a:lnTo>
                    <a:pt x="134" y="1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auto">
            <a:xfrm>
              <a:off x="3562" y="1931"/>
              <a:ext cx="96" cy="153"/>
            </a:xfrm>
            <a:custGeom>
              <a:avLst/>
              <a:gdLst>
                <a:gd name="T0" fmla="*/ 95 w 96"/>
                <a:gd name="T1" fmla="*/ 144 h 153"/>
                <a:gd name="T2" fmla="*/ 95 w 96"/>
                <a:gd name="T3" fmla="*/ 144 h 153"/>
                <a:gd name="T4" fmla="*/ 96 w 96"/>
                <a:gd name="T5" fmla="*/ 136 h 153"/>
                <a:gd name="T6" fmla="*/ 96 w 96"/>
                <a:gd name="T7" fmla="*/ 136 h 153"/>
                <a:gd name="T8" fmla="*/ 59 w 96"/>
                <a:gd name="T9" fmla="*/ 137 h 153"/>
                <a:gd name="T10" fmla="*/ 23 w 96"/>
                <a:gd name="T11" fmla="*/ 138 h 153"/>
                <a:gd name="T12" fmla="*/ 23 w 96"/>
                <a:gd name="T13" fmla="*/ 138 h 153"/>
                <a:gd name="T14" fmla="*/ 23 w 96"/>
                <a:gd name="T15" fmla="*/ 80 h 153"/>
                <a:gd name="T16" fmla="*/ 23 w 96"/>
                <a:gd name="T17" fmla="*/ 80 h 153"/>
                <a:gd name="T18" fmla="*/ 47 w 96"/>
                <a:gd name="T19" fmla="*/ 80 h 153"/>
                <a:gd name="T20" fmla="*/ 79 w 96"/>
                <a:gd name="T21" fmla="*/ 81 h 153"/>
                <a:gd name="T22" fmla="*/ 79 w 96"/>
                <a:gd name="T23" fmla="*/ 81 h 153"/>
                <a:gd name="T24" fmla="*/ 77 w 96"/>
                <a:gd name="T25" fmla="*/ 74 h 153"/>
                <a:gd name="T26" fmla="*/ 77 w 96"/>
                <a:gd name="T27" fmla="*/ 74 h 153"/>
                <a:gd name="T28" fmla="*/ 79 w 96"/>
                <a:gd name="T29" fmla="*/ 66 h 153"/>
                <a:gd name="T30" fmla="*/ 79 w 96"/>
                <a:gd name="T31" fmla="*/ 66 h 153"/>
                <a:gd name="T32" fmla="*/ 56 w 96"/>
                <a:gd name="T33" fmla="*/ 67 h 153"/>
                <a:gd name="T34" fmla="*/ 23 w 96"/>
                <a:gd name="T35" fmla="*/ 67 h 153"/>
                <a:gd name="T36" fmla="*/ 23 w 96"/>
                <a:gd name="T37" fmla="*/ 67 h 153"/>
                <a:gd name="T38" fmla="*/ 23 w 96"/>
                <a:gd name="T39" fmla="*/ 11 h 153"/>
                <a:gd name="T40" fmla="*/ 23 w 96"/>
                <a:gd name="T41" fmla="*/ 11 h 153"/>
                <a:gd name="T42" fmla="*/ 63 w 96"/>
                <a:gd name="T43" fmla="*/ 13 h 153"/>
                <a:gd name="T44" fmla="*/ 93 w 96"/>
                <a:gd name="T45" fmla="*/ 14 h 153"/>
                <a:gd name="T46" fmla="*/ 93 w 96"/>
                <a:gd name="T47" fmla="*/ 14 h 153"/>
                <a:gd name="T48" fmla="*/ 92 w 96"/>
                <a:gd name="T49" fmla="*/ 7 h 153"/>
                <a:gd name="T50" fmla="*/ 92 w 96"/>
                <a:gd name="T51" fmla="*/ 7 h 153"/>
                <a:gd name="T52" fmla="*/ 93 w 96"/>
                <a:gd name="T53" fmla="*/ 0 h 153"/>
                <a:gd name="T54" fmla="*/ 93 w 96"/>
                <a:gd name="T55" fmla="*/ 0 h 153"/>
                <a:gd name="T56" fmla="*/ 47 w 96"/>
                <a:gd name="T57" fmla="*/ 1 h 153"/>
                <a:gd name="T58" fmla="*/ 47 w 96"/>
                <a:gd name="T59" fmla="*/ 1 h 153"/>
                <a:gd name="T60" fmla="*/ 0 w 96"/>
                <a:gd name="T61" fmla="*/ 0 h 153"/>
                <a:gd name="T62" fmla="*/ 0 w 96"/>
                <a:gd name="T63" fmla="*/ 0 h 153"/>
                <a:gd name="T64" fmla="*/ 0 w 96"/>
                <a:gd name="T65" fmla="*/ 29 h 153"/>
                <a:gd name="T66" fmla="*/ 2 w 96"/>
                <a:gd name="T67" fmla="*/ 57 h 153"/>
                <a:gd name="T68" fmla="*/ 2 w 96"/>
                <a:gd name="T69" fmla="*/ 94 h 153"/>
                <a:gd name="T70" fmla="*/ 2 w 96"/>
                <a:gd name="T71" fmla="*/ 94 h 153"/>
                <a:gd name="T72" fmla="*/ 0 w 96"/>
                <a:gd name="T73" fmla="*/ 124 h 153"/>
                <a:gd name="T74" fmla="*/ 0 w 96"/>
                <a:gd name="T75" fmla="*/ 153 h 153"/>
                <a:gd name="T76" fmla="*/ 0 w 96"/>
                <a:gd name="T77" fmla="*/ 153 h 153"/>
                <a:gd name="T78" fmla="*/ 47 w 96"/>
                <a:gd name="T79" fmla="*/ 151 h 153"/>
                <a:gd name="T80" fmla="*/ 47 w 96"/>
                <a:gd name="T81" fmla="*/ 151 h 153"/>
                <a:gd name="T82" fmla="*/ 49 w 96"/>
                <a:gd name="T83" fmla="*/ 151 h 153"/>
                <a:gd name="T84" fmla="*/ 49 w 96"/>
                <a:gd name="T85" fmla="*/ 151 h 153"/>
                <a:gd name="T86" fmla="*/ 66 w 96"/>
                <a:gd name="T87" fmla="*/ 151 h 153"/>
                <a:gd name="T88" fmla="*/ 66 w 96"/>
                <a:gd name="T89" fmla="*/ 151 h 153"/>
                <a:gd name="T90" fmla="*/ 96 w 96"/>
                <a:gd name="T91" fmla="*/ 153 h 153"/>
                <a:gd name="T92" fmla="*/ 96 w 96"/>
                <a:gd name="T93" fmla="*/ 153 h 153"/>
                <a:gd name="T94" fmla="*/ 96 w 96"/>
                <a:gd name="T95" fmla="*/ 153 h 153"/>
                <a:gd name="T96" fmla="*/ 96 w 96"/>
                <a:gd name="T97" fmla="*/ 153 h 153"/>
                <a:gd name="T98" fmla="*/ 95 w 96"/>
                <a:gd name="T99" fmla="*/ 144 h 153"/>
                <a:gd name="T100" fmla="*/ 95 w 96"/>
                <a:gd name="T101" fmla="*/ 14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6" h="153">
                  <a:moveTo>
                    <a:pt x="95" y="144"/>
                  </a:moveTo>
                  <a:lnTo>
                    <a:pt x="95" y="144"/>
                  </a:lnTo>
                  <a:lnTo>
                    <a:pt x="96" y="136"/>
                  </a:lnTo>
                  <a:lnTo>
                    <a:pt x="96" y="136"/>
                  </a:lnTo>
                  <a:lnTo>
                    <a:pt x="59" y="137"/>
                  </a:lnTo>
                  <a:lnTo>
                    <a:pt x="23" y="138"/>
                  </a:lnTo>
                  <a:lnTo>
                    <a:pt x="23" y="138"/>
                  </a:lnTo>
                  <a:lnTo>
                    <a:pt x="23" y="80"/>
                  </a:lnTo>
                  <a:lnTo>
                    <a:pt x="23" y="80"/>
                  </a:lnTo>
                  <a:lnTo>
                    <a:pt x="47" y="80"/>
                  </a:lnTo>
                  <a:lnTo>
                    <a:pt x="79" y="81"/>
                  </a:lnTo>
                  <a:lnTo>
                    <a:pt x="79" y="81"/>
                  </a:lnTo>
                  <a:lnTo>
                    <a:pt x="77" y="74"/>
                  </a:lnTo>
                  <a:lnTo>
                    <a:pt x="77" y="74"/>
                  </a:lnTo>
                  <a:lnTo>
                    <a:pt x="79" y="66"/>
                  </a:lnTo>
                  <a:lnTo>
                    <a:pt x="79" y="66"/>
                  </a:lnTo>
                  <a:lnTo>
                    <a:pt x="56" y="67"/>
                  </a:lnTo>
                  <a:lnTo>
                    <a:pt x="23" y="67"/>
                  </a:lnTo>
                  <a:lnTo>
                    <a:pt x="23" y="67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63" y="13"/>
                  </a:lnTo>
                  <a:lnTo>
                    <a:pt x="93" y="14"/>
                  </a:lnTo>
                  <a:lnTo>
                    <a:pt x="93" y="14"/>
                  </a:lnTo>
                  <a:lnTo>
                    <a:pt x="92" y="7"/>
                  </a:lnTo>
                  <a:lnTo>
                    <a:pt x="92" y="7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47" y="1"/>
                  </a:lnTo>
                  <a:lnTo>
                    <a:pt x="47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9"/>
                  </a:lnTo>
                  <a:lnTo>
                    <a:pt x="2" y="57"/>
                  </a:lnTo>
                  <a:lnTo>
                    <a:pt x="2" y="94"/>
                  </a:lnTo>
                  <a:lnTo>
                    <a:pt x="2" y="94"/>
                  </a:lnTo>
                  <a:lnTo>
                    <a:pt x="0" y="124"/>
                  </a:lnTo>
                  <a:lnTo>
                    <a:pt x="0" y="153"/>
                  </a:lnTo>
                  <a:lnTo>
                    <a:pt x="0" y="153"/>
                  </a:lnTo>
                  <a:lnTo>
                    <a:pt x="47" y="151"/>
                  </a:lnTo>
                  <a:lnTo>
                    <a:pt x="47" y="151"/>
                  </a:lnTo>
                  <a:lnTo>
                    <a:pt x="49" y="151"/>
                  </a:lnTo>
                  <a:lnTo>
                    <a:pt x="49" y="151"/>
                  </a:lnTo>
                  <a:lnTo>
                    <a:pt x="66" y="151"/>
                  </a:lnTo>
                  <a:lnTo>
                    <a:pt x="66" y="151"/>
                  </a:lnTo>
                  <a:lnTo>
                    <a:pt x="96" y="153"/>
                  </a:lnTo>
                  <a:lnTo>
                    <a:pt x="96" y="153"/>
                  </a:lnTo>
                  <a:lnTo>
                    <a:pt x="96" y="153"/>
                  </a:lnTo>
                  <a:lnTo>
                    <a:pt x="96" y="153"/>
                  </a:lnTo>
                  <a:lnTo>
                    <a:pt x="95" y="144"/>
                  </a:lnTo>
                  <a:lnTo>
                    <a:pt x="95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" name="Freeform 7"/>
            <p:cNvSpPr>
              <a:spLocks noEditPoints="1"/>
            </p:cNvSpPr>
            <p:nvPr userDrawn="1"/>
          </p:nvSpPr>
          <p:spPr bwMode="auto">
            <a:xfrm>
              <a:off x="3684" y="1931"/>
              <a:ext cx="117" cy="153"/>
            </a:xfrm>
            <a:custGeom>
              <a:avLst/>
              <a:gdLst>
                <a:gd name="T0" fmla="*/ 23 w 117"/>
                <a:gd name="T1" fmla="*/ 96 h 153"/>
                <a:gd name="T2" fmla="*/ 23 w 117"/>
                <a:gd name="T3" fmla="*/ 124 h 153"/>
                <a:gd name="T4" fmla="*/ 24 w 117"/>
                <a:gd name="T5" fmla="*/ 153 h 153"/>
                <a:gd name="T6" fmla="*/ 13 w 117"/>
                <a:gd name="T7" fmla="*/ 151 h 153"/>
                <a:gd name="T8" fmla="*/ 0 w 117"/>
                <a:gd name="T9" fmla="*/ 153 h 153"/>
                <a:gd name="T10" fmla="*/ 3 w 117"/>
                <a:gd name="T11" fmla="*/ 96 h 153"/>
                <a:gd name="T12" fmla="*/ 3 w 117"/>
                <a:gd name="T13" fmla="*/ 57 h 153"/>
                <a:gd name="T14" fmla="*/ 0 w 117"/>
                <a:gd name="T15" fmla="*/ 0 h 153"/>
                <a:gd name="T16" fmla="*/ 28 w 117"/>
                <a:gd name="T17" fmla="*/ 1 h 153"/>
                <a:gd name="T18" fmla="*/ 53 w 117"/>
                <a:gd name="T19" fmla="*/ 0 h 153"/>
                <a:gd name="T20" fmla="*/ 63 w 117"/>
                <a:gd name="T21" fmla="*/ 0 h 153"/>
                <a:gd name="T22" fmla="*/ 80 w 117"/>
                <a:gd name="T23" fmla="*/ 3 h 153"/>
                <a:gd name="T24" fmla="*/ 92 w 117"/>
                <a:gd name="T25" fmla="*/ 11 h 153"/>
                <a:gd name="T26" fmla="*/ 100 w 117"/>
                <a:gd name="T27" fmla="*/ 26 h 153"/>
                <a:gd name="T28" fmla="*/ 101 w 117"/>
                <a:gd name="T29" fmla="*/ 34 h 153"/>
                <a:gd name="T30" fmla="*/ 97 w 117"/>
                <a:gd name="T31" fmla="*/ 54 h 153"/>
                <a:gd name="T32" fmla="*/ 84 w 117"/>
                <a:gd name="T33" fmla="*/ 66 h 153"/>
                <a:gd name="T34" fmla="*/ 70 w 117"/>
                <a:gd name="T35" fmla="*/ 74 h 153"/>
                <a:gd name="T36" fmla="*/ 55 w 117"/>
                <a:gd name="T37" fmla="*/ 77 h 153"/>
                <a:gd name="T38" fmla="*/ 117 w 117"/>
                <a:gd name="T39" fmla="*/ 153 h 153"/>
                <a:gd name="T40" fmla="*/ 104 w 117"/>
                <a:gd name="T41" fmla="*/ 151 h 153"/>
                <a:gd name="T42" fmla="*/ 90 w 117"/>
                <a:gd name="T43" fmla="*/ 153 h 153"/>
                <a:gd name="T44" fmla="*/ 65 w 117"/>
                <a:gd name="T45" fmla="*/ 117 h 153"/>
                <a:gd name="T46" fmla="*/ 34 w 117"/>
                <a:gd name="T47" fmla="*/ 77 h 153"/>
                <a:gd name="T48" fmla="*/ 23 w 117"/>
                <a:gd name="T49" fmla="*/ 77 h 153"/>
                <a:gd name="T50" fmla="*/ 37 w 117"/>
                <a:gd name="T51" fmla="*/ 70 h 153"/>
                <a:gd name="T52" fmla="*/ 51 w 117"/>
                <a:gd name="T53" fmla="*/ 69 h 153"/>
                <a:gd name="T54" fmla="*/ 65 w 117"/>
                <a:gd name="T55" fmla="*/ 63 h 153"/>
                <a:gd name="T56" fmla="*/ 75 w 117"/>
                <a:gd name="T57" fmla="*/ 53 h 153"/>
                <a:gd name="T58" fmla="*/ 80 w 117"/>
                <a:gd name="T59" fmla="*/ 39 h 153"/>
                <a:gd name="T60" fmla="*/ 78 w 117"/>
                <a:gd name="T61" fmla="*/ 30 h 153"/>
                <a:gd name="T62" fmla="*/ 72 w 117"/>
                <a:gd name="T63" fmla="*/ 19 h 153"/>
                <a:gd name="T64" fmla="*/ 63 w 117"/>
                <a:gd name="T65" fmla="*/ 13 h 153"/>
                <a:gd name="T66" fmla="*/ 45 w 117"/>
                <a:gd name="T67" fmla="*/ 9 h 153"/>
                <a:gd name="T68" fmla="*/ 24 w 117"/>
                <a:gd name="T69" fmla="*/ 10 h 153"/>
                <a:gd name="T70" fmla="*/ 23 w 117"/>
                <a:gd name="T71" fmla="*/ 57 h 153"/>
                <a:gd name="T72" fmla="*/ 23 w 117"/>
                <a:gd name="T73" fmla="*/ 69 h 153"/>
                <a:gd name="T74" fmla="*/ 37 w 117"/>
                <a:gd name="T75" fmla="*/ 7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7" h="153">
                  <a:moveTo>
                    <a:pt x="23" y="77"/>
                  </a:moveTo>
                  <a:lnTo>
                    <a:pt x="23" y="96"/>
                  </a:lnTo>
                  <a:lnTo>
                    <a:pt x="23" y="96"/>
                  </a:lnTo>
                  <a:lnTo>
                    <a:pt x="23" y="124"/>
                  </a:lnTo>
                  <a:lnTo>
                    <a:pt x="24" y="153"/>
                  </a:lnTo>
                  <a:lnTo>
                    <a:pt x="24" y="153"/>
                  </a:lnTo>
                  <a:lnTo>
                    <a:pt x="13" y="151"/>
                  </a:lnTo>
                  <a:lnTo>
                    <a:pt x="13" y="151"/>
                  </a:lnTo>
                  <a:lnTo>
                    <a:pt x="0" y="153"/>
                  </a:lnTo>
                  <a:lnTo>
                    <a:pt x="0" y="153"/>
                  </a:lnTo>
                  <a:lnTo>
                    <a:pt x="1" y="124"/>
                  </a:lnTo>
                  <a:lnTo>
                    <a:pt x="3" y="96"/>
                  </a:lnTo>
                  <a:lnTo>
                    <a:pt x="3" y="57"/>
                  </a:lnTo>
                  <a:lnTo>
                    <a:pt x="3" y="57"/>
                  </a:lnTo>
                  <a:lnTo>
                    <a:pt x="1" y="29"/>
                  </a:lnTo>
                  <a:lnTo>
                    <a:pt x="0" y="0"/>
                  </a:lnTo>
                  <a:lnTo>
                    <a:pt x="0" y="0"/>
                  </a:lnTo>
                  <a:lnTo>
                    <a:pt x="28" y="1"/>
                  </a:lnTo>
                  <a:lnTo>
                    <a:pt x="28" y="1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63" y="0"/>
                  </a:lnTo>
                  <a:lnTo>
                    <a:pt x="71" y="1"/>
                  </a:lnTo>
                  <a:lnTo>
                    <a:pt x="80" y="3"/>
                  </a:lnTo>
                  <a:lnTo>
                    <a:pt x="87" y="7"/>
                  </a:lnTo>
                  <a:lnTo>
                    <a:pt x="92" y="11"/>
                  </a:lnTo>
                  <a:lnTo>
                    <a:pt x="97" y="17"/>
                  </a:lnTo>
                  <a:lnTo>
                    <a:pt x="100" y="26"/>
                  </a:lnTo>
                  <a:lnTo>
                    <a:pt x="101" y="34"/>
                  </a:lnTo>
                  <a:lnTo>
                    <a:pt x="101" y="34"/>
                  </a:lnTo>
                  <a:lnTo>
                    <a:pt x="100" y="46"/>
                  </a:lnTo>
                  <a:lnTo>
                    <a:pt x="97" y="54"/>
                  </a:lnTo>
                  <a:lnTo>
                    <a:pt x="91" y="61"/>
                  </a:lnTo>
                  <a:lnTo>
                    <a:pt x="84" y="66"/>
                  </a:lnTo>
                  <a:lnTo>
                    <a:pt x="77" y="70"/>
                  </a:lnTo>
                  <a:lnTo>
                    <a:pt x="70" y="74"/>
                  </a:lnTo>
                  <a:lnTo>
                    <a:pt x="55" y="77"/>
                  </a:lnTo>
                  <a:lnTo>
                    <a:pt x="55" y="77"/>
                  </a:lnTo>
                  <a:lnTo>
                    <a:pt x="85" y="114"/>
                  </a:lnTo>
                  <a:lnTo>
                    <a:pt x="117" y="153"/>
                  </a:lnTo>
                  <a:lnTo>
                    <a:pt x="117" y="153"/>
                  </a:lnTo>
                  <a:lnTo>
                    <a:pt x="104" y="151"/>
                  </a:lnTo>
                  <a:lnTo>
                    <a:pt x="104" y="151"/>
                  </a:lnTo>
                  <a:lnTo>
                    <a:pt x="90" y="153"/>
                  </a:lnTo>
                  <a:lnTo>
                    <a:pt x="90" y="153"/>
                  </a:lnTo>
                  <a:lnTo>
                    <a:pt x="65" y="117"/>
                  </a:lnTo>
                  <a:lnTo>
                    <a:pt x="50" y="96"/>
                  </a:lnTo>
                  <a:lnTo>
                    <a:pt x="34" y="77"/>
                  </a:lnTo>
                  <a:lnTo>
                    <a:pt x="34" y="77"/>
                  </a:lnTo>
                  <a:lnTo>
                    <a:pt x="23" y="77"/>
                  </a:lnTo>
                  <a:lnTo>
                    <a:pt x="23" y="77"/>
                  </a:lnTo>
                  <a:close/>
                  <a:moveTo>
                    <a:pt x="37" y="70"/>
                  </a:moveTo>
                  <a:lnTo>
                    <a:pt x="37" y="70"/>
                  </a:lnTo>
                  <a:lnTo>
                    <a:pt x="51" y="69"/>
                  </a:lnTo>
                  <a:lnTo>
                    <a:pt x="58" y="66"/>
                  </a:lnTo>
                  <a:lnTo>
                    <a:pt x="65" y="63"/>
                  </a:lnTo>
                  <a:lnTo>
                    <a:pt x="71" y="59"/>
                  </a:lnTo>
                  <a:lnTo>
                    <a:pt x="75" y="53"/>
                  </a:lnTo>
                  <a:lnTo>
                    <a:pt x="78" y="47"/>
                  </a:lnTo>
                  <a:lnTo>
                    <a:pt x="80" y="39"/>
                  </a:lnTo>
                  <a:lnTo>
                    <a:pt x="80" y="39"/>
                  </a:lnTo>
                  <a:lnTo>
                    <a:pt x="78" y="30"/>
                  </a:lnTo>
                  <a:lnTo>
                    <a:pt x="77" y="24"/>
                  </a:lnTo>
                  <a:lnTo>
                    <a:pt x="72" y="19"/>
                  </a:lnTo>
                  <a:lnTo>
                    <a:pt x="68" y="16"/>
                  </a:lnTo>
                  <a:lnTo>
                    <a:pt x="63" y="13"/>
                  </a:lnTo>
                  <a:lnTo>
                    <a:pt x="57" y="10"/>
                  </a:lnTo>
                  <a:lnTo>
                    <a:pt x="45" y="9"/>
                  </a:lnTo>
                  <a:lnTo>
                    <a:pt x="45" y="9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3" y="57"/>
                  </a:lnTo>
                  <a:lnTo>
                    <a:pt x="23" y="57"/>
                  </a:lnTo>
                  <a:lnTo>
                    <a:pt x="23" y="69"/>
                  </a:lnTo>
                  <a:lnTo>
                    <a:pt x="23" y="69"/>
                  </a:lnTo>
                  <a:lnTo>
                    <a:pt x="37" y="70"/>
                  </a:lnTo>
                  <a:lnTo>
                    <a:pt x="37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3821" y="1930"/>
              <a:ext cx="135" cy="155"/>
            </a:xfrm>
            <a:custGeom>
              <a:avLst/>
              <a:gdLst>
                <a:gd name="T0" fmla="*/ 135 w 135"/>
                <a:gd name="T1" fmla="*/ 1 h 155"/>
                <a:gd name="T2" fmla="*/ 135 w 135"/>
                <a:gd name="T3" fmla="*/ 1 h 155"/>
                <a:gd name="T4" fmla="*/ 125 w 135"/>
                <a:gd name="T5" fmla="*/ 1 h 155"/>
                <a:gd name="T6" fmla="*/ 125 w 135"/>
                <a:gd name="T7" fmla="*/ 1 h 155"/>
                <a:gd name="T8" fmla="*/ 117 w 135"/>
                <a:gd name="T9" fmla="*/ 1 h 155"/>
                <a:gd name="T10" fmla="*/ 117 w 135"/>
                <a:gd name="T11" fmla="*/ 1 h 155"/>
                <a:gd name="T12" fmla="*/ 118 w 135"/>
                <a:gd name="T13" fmla="*/ 37 h 155"/>
                <a:gd name="T14" fmla="*/ 120 w 135"/>
                <a:gd name="T15" fmla="*/ 74 h 155"/>
                <a:gd name="T16" fmla="*/ 120 w 135"/>
                <a:gd name="T17" fmla="*/ 74 h 155"/>
                <a:gd name="T18" fmla="*/ 118 w 135"/>
                <a:gd name="T19" fmla="*/ 114 h 155"/>
                <a:gd name="T20" fmla="*/ 118 w 135"/>
                <a:gd name="T21" fmla="*/ 114 h 155"/>
                <a:gd name="T22" fmla="*/ 10 w 135"/>
                <a:gd name="T23" fmla="*/ 0 h 155"/>
                <a:gd name="T24" fmla="*/ 1 w 135"/>
                <a:gd name="T25" fmla="*/ 0 h 155"/>
                <a:gd name="T26" fmla="*/ 1 w 135"/>
                <a:gd name="T27" fmla="*/ 0 h 155"/>
                <a:gd name="T28" fmla="*/ 3 w 135"/>
                <a:gd name="T29" fmla="*/ 57 h 155"/>
                <a:gd name="T30" fmla="*/ 3 w 135"/>
                <a:gd name="T31" fmla="*/ 57 h 155"/>
                <a:gd name="T32" fmla="*/ 3 w 135"/>
                <a:gd name="T33" fmla="*/ 109 h 155"/>
                <a:gd name="T34" fmla="*/ 0 w 135"/>
                <a:gd name="T35" fmla="*/ 154 h 155"/>
                <a:gd name="T36" fmla="*/ 0 w 135"/>
                <a:gd name="T37" fmla="*/ 154 h 155"/>
                <a:gd name="T38" fmla="*/ 10 w 135"/>
                <a:gd name="T39" fmla="*/ 152 h 155"/>
                <a:gd name="T40" fmla="*/ 10 w 135"/>
                <a:gd name="T41" fmla="*/ 152 h 155"/>
                <a:gd name="T42" fmla="*/ 20 w 135"/>
                <a:gd name="T43" fmla="*/ 154 h 155"/>
                <a:gd name="T44" fmla="*/ 20 w 135"/>
                <a:gd name="T45" fmla="*/ 154 h 155"/>
                <a:gd name="T46" fmla="*/ 18 w 135"/>
                <a:gd name="T47" fmla="*/ 118 h 155"/>
                <a:gd name="T48" fmla="*/ 17 w 135"/>
                <a:gd name="T49" fmla="*/ 79 h 155"/>
                <a:gd name="T50" fmla="*/ 17 w 135"/>
                <a:gd name="T51" fmla="*/ 79 h 155"/>
                <a:gd name="T52" fmla="*/ 17 w 135"/>
                <a:gd name="T53" fmla="*/ 38 h 155"/>
                <a:gd name="T54" fmla="*/ 17 w 135"/>
                <a:gd name="T55" fmla="*/ 38 h 155"/>
                <a:gd name="T56" fmla="*/ 71 w 135"/>
                <a:gd name="T57" fmla="*/ 95 h 155"/>
                <a:gd name="T58" fmla="*/ 107 w 135"/>
                <a:gd name="T59" fmla="*/ 134 h 155"/>
                <a:gd name="T60" fmla="*/ 127 w 135"/>
                <a:gd name="T61" fmla="*/ 155 h 155"/>
                <a:gd name="T62" fmla="*/ 134 w 135"/>
                <a:gd name="T63" fmla="*/ 155 h 155"/>
                <a:gd name="T64" fmla="*/ 134 w 135"/>
                <a:gd name="T65" fmla="*/ 155 h 155"/>
                <a:gd name="T66" fmla="*/ 132 w 135"/>
                <a:gd name="T67" fmla="*/ 98 h 155"/>
                <a:gd name="T68" fmla="*/ 132 w 135"/>
                <a:gd name="T69" fmla="*/ 98 h 155"/>
                <a:gd name="T70" fmla="*/ 134 w 135"/>
                <a:gd name="T71" fmla="*/ 45 h 155"/>
                <a:gd name="T72" fmla="*/ 135 w 135"/>
                <a:gd name="T73" fmla="*/ 1 h 155"/>
                <a:gd name="T74" fmla="*/ 135 w 135"/>
                <a:gd name="T75" fmla="*/ 1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5" h="155">
                  <a:moveTo>
                    <a:pt x="135" y="1"/>
                  </a:moveTo>
                  <a:lnTo>
                    <a:pt x="135" y="1"/>
                  </a:lnTo>
                  <a:lnTo>
                    <a:pt x="125" y="1"/>
                  </a:lnTo>
                  <a:lnTo>
                    <a:pt x="125" y="1"/>
                  </a:lnTo>
                  <a:lnTo>
                    <a:pt x="117" y="1"/>
                  </a:lnTo>
                  <a:lnTo>
                    <a:pt x="117" y="1"/>
                  </a:lnTo>
                  <a:lnTo>
                    <a:pt x="118" y="37"/>
                  </a:lnTo>
                  <a:lnTo>
                    <a:pt x="120" y="74"/>
                  </a:lnTo>
                  <a:lnTo>
                    <a:pt x="120" y="74"/>
                  </a:lnTo>
                  <a:lnTo>
                    <a:pt x="118" y="114"/>
                  </a:lnTo>
                  <a:lnTo>
                    <a:pt x="118" y="114"/>
                  </a:lnTo>
                  <a:lnTo>
                    <a:pt x="1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" y="57"/>
                  </a:lnTo>
                  <a:lnTo>
                    <a:pt x="3" y="57"/>
                  </a:lnTo>
                  <a:lnTo>
                    <a:pt x="3" y="109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10" y="152"/>
                  </a:lnTo>
                  <a:lnTo>
                    <a:pt x="10" y="152"/>
                  </a:lnTo>
                  <a:lnTo>
                    <a:pt x="20" y="154"/>
                  </a:lnTo>
                  <a:lnTo>
                    <a:pt x="20" y="154"/>
                  </a:lnTo>
                  <a:lnTo>
                    <a:pt x="18" y="118"/>
                  </a:lnTo>
                  <a:lnTo>
                    <a:pt x="17" y="79"/>
                  </a:lnTo>
                  <a:lnTo>
                    <a:pt x="17" y="79"/>
                  </a:lnTo>
                  <a:lnTo>
                    <a:pt x="17" y="38"/>
                  </a:lnTo>
                  <a:lnTo>
                    <a:pt x="17" y="38"/>
                  </a:lnTo>
                  <a:lnTo>
                    <a:pt x="71" y="95"/>
                  </a:lnTo>
                  <a:lnTo>
                    <a:pt x="107" y="134"/>
                  </a:lnTo>
                  <a:lnTo>
                    <a:pt x="127" y="155"/>
                  </a:lnTo>
                  <a:lnTo>
                    <a:pt x="134" y="155"/>
                  </a:lnTo>
                  <a:lnTo>
                    <a:pt x="134" y="155"/>
                  </a:lnTo>
                  <a:lnTo>
                    <a:pt x="132" y="98"/>
                  </a:lnTo>
                  <a:lnTo>
                    <a:pt x="132" y="98"/>
                  </a:lnTo>
                  <a:lnTo>
                    <a:pt x="134" y="45"/>
                  </a:lnTo>
                  <a:lnTo>
                    <a:pt x="135" y="1"/>
                  </a:lnTo>
                  <a:lnTo>
                    <a:pt x="135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3477" y="2144"/>
              <a:ext cx="77" cy="185"/>
            </a:xfrm>
            <a:custGeom>
              <a:avLst/>
              <a:gdLst>
                <a:gd name="T0" fmla="*/ 77 w 77"/>
                <a:gd name="T1" fmla="*/ 185 h 185"/>
                <a:gd name="T2" fmla="*/ 77 w 77"/>
                <a:gd name="T3" fmla="*/ 185 h 185"/>
                <a:gd name="T4" fmla="*/ 63 w 77"/>
                <a:gd name="T5" fmla="*/ 159 h 185"/>
                <a:gd name="T6" fmla="*/ 50 w 77"/>
                <a:gd name="T7" fmla="*/ 134 h 185"/>
                <a:gd name="T8" fmla="*/ 40 w 77"/>
                <a:gd name="T9" fmla="*/ 109 h 185"/>
                <a:gd name="T10" fmla="*/ 33 w 77"/>
                <a:gd name="T11" fmla="*/ 85 h 185"/>
                <a:gd name="T12" fmla="*/ 27 w 77"/>
                <a:gd name="T13" fmla="*/ 62 h 185"/>
                <a:gd name="T14" fmla="*/ 23 w 77"/>
                <a:gd name="T15" fmla="*/ 40 h 185"/>
                <a:gd name="T16" fmla="*/ 20 w 77"/>
                <a:gd name="T17" fmla="*/ 18 h 185"/>
                <a:gd name="T18" fmla="*/ 20 w 77"/>
                <a:gd name="T19" fmla="*/ 0 h 185"/>
                <a:gd name="T20" fmla="*/ 20 w 77"/>
                <a:gd name="T21" fmla="*/ 0 h 185"/>
                <a:gd name="T22" fmla="*/ 0 w 77"/>
                <a:gd name="T23" fmla="*/ 0 h 185"/>
                <a:gd name="T24" fmla="*/ 0 w 77"/>
                <a:gd name="T25" fmla="*/ 0 h 185"/>
                <a:gd name="T26" fmla="*/ 0 w 77"/>
                <a:gd name="T27" fmla="*/ 20 h 185"/>
                <a:gd name="T28" fmla="*/ 3 w 77"/>
                <a:gd name="T29" fmla="*/ 41 h 185"/>
                <a:gd name="T30" fmla="*/ 7 w 77"/>
                <a:gd name="T31" fmla="*/ 62 h 185"/>
                <a:gd name="T32" fmla="*/ 11 w 77"/>
                <a:gd name="T33" fmla="*/ 84 h 185"/>
                <a:gd name="T34" fmla="*/ 17 w 77"/>
                <a:gd name="T35" fmla="*/ 105 h 185"/>
                <a:gd name="T36" fmla="*/ 25 w 77"/>
                <a:gd name="T37" fmla="*/ 127 h 185"/>
                <a:gd name="T38" fmla="*/ 34 w 77"/>
                <a:gd name="T39" fmla="*/ 148 h 185"/>
                <a:gd name="T40" fmla="*/ 44 w 77"/>
                <a:gd name="T41" fmla="*/ 169 h 185"/>
                <a:gd name="T42" fmla="*/ 44 w 77"/>
                <a:gd name="T43" fmla="*/ 169 h 185"/>
                <a:gd name="T44" fmla="*/ 51 w 77"/>
                <a:gd name="T45" fmla="*/ 174 h 185"/>
                <a:gd name="T46" fmla="*/ 60 w 77"/>
                <a:gd name="T47" fmla="*/ 178 h 185"/>
                <a:gd name="T48" fmla="*/ 77 w 77"/>
                <a:gd name="T49" fmla="*/ 185 h 185"/>
                <a:gd name="T50" fmla="*/ 77 w 77"/>
                <a:gd name="T51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7" h="185">
                  <a:moveTo>
                    <a:pt x="77" y="185"/>
                  </a:moveTo>
                  <a:lnTo>
                    <a:pt x="77" y="185"/>
                  </a:lnTo>
                  <a:lnTo>
                    <a:pt x="63" y="159"/>
                  </a:lnTo>
                  <a:lnTo>
                    <a:pt x="50" y="134"/>
                  </a:lnTo>
                  <a:lnTo>
                    <a:pt x="40" y="109"/>
                  </a:lnTo>
                  <a:lnTo>
                    <a:pt x="33" y="85"/>
                  </a:lnTo>
                  <a:lnTo>
                    <a:pt x="27" y="62"/>
                  </a:lnTo>
                  <a:lnTo>
                    <a:pt x="23" y="40"/>
                  </a:lnTo>
                  <a:lnTo>
                    <a:pt x="20" y="18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0"/>
                  </a:lnTo>
                  <a:lnTo>
                    <a:pt x="3" y="41"/>
                  </a:lnTo>
                  <a:lnTo>
                    <a:pt x="7" y="62"/>
                  </a:lnTo>
                  <a:lnTo>
                    <a:pt x="11" y="84"/>
                  </a:lnTo>
                  <a:lnTo>
                    <a:pt x="17" y="105"/>
                  </a:lnTo>
                  <a:lnTo>
                    <a:pt x="25" y="127"/>
                  </a:lnTo>
                  <a:lnTo>
                    <a:pt x="34" y="148"/>
                  </a:lnTo>
                  <a:lnTo>
                    <a:pt x="44" y="169"/>
                  </a:lnTo>
                  <a:lnTo>
                    <a:pt x="44" y="169"/>
                  </a:lnTo>
                  <a:lnTo>
                    <a:pt x="51" y="174"/>
                  </a:lnTo>
                  <a:lnTo>
                    <a:pt x="60" y="178"/>
                  </a:lnTo>
                  <a:lnTo>
                    <a:pt x="77" y="185"/>
                  </a:lnTo>
                  <a:lnTo>
                    <a:pt x="77" y="1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3314" y="1640"/>
              <a:ext cx="1052" cy="1040"/>
            </a:xfrm>
            <a:custGeom>
              <a:avLst/>
              <a:gdLst>
                <a:gd name="T0" fmla="*/ 393 w 1052"/>
                <a:gd name="T1" fmla="*/ 0 h 1040"/>
                <a:gd name="T2" fmla="*/ 345 w 1052"/>
                <a:gd name="T3" fmla="*/ 1 h 1040"/>
                <a:gd name="T4" fmla="*/ 274 w 1052"/>
                <a:gd name="T5" fmla="*/ 14 h 1040"/>
                <a:gd name="T6" fmla="*/ 208 w 1052"/>
                <a:gd name="T7" fmla="*/ 39 h 1040"/>
                <a:gd name="T8" fmla="*/ 98 w 1052"/>
                <a:gd name="T9" fmla="*/ 123 h 1040"/>
                <a:gd name="T10" fmla="*/ 26 w 1052"/>
                <a:gd name="T11" fmla="*/ 240 h 1040"/>
                <a:gd name="T12" fmla="*/ 0 w 1052"/>
                <a:gd name="T13" fmla="*/ 375 h 1040"/>
                <a:gd name="T14" fmla="*/ 6 w 1052"/>
                <a:gd name="T15" fmla="*/ 441 h 1040"/>
                <a:gd name="T16" fmla="*/ 37 w 1052"/>
                <a:gd name="T17" fmla="*/ 575 h 1040"/>
                <a:gd name="T18" fmla="*/ 53 w 1052"/>
                <a:gd name="T19" fmla="*/ 562 h 1040"/>
                <a:gd name="T20" fmla="*/ 90 w 1052"/>
                <a:gd name="T21" fmla="*/ 618 h 1040"/>
                <a:gd name="T22" fmla="*/ 160 w 1052"/>
                <a:gd name="T23" fmla="*/ 682 h 1040"/>
                <a:gd name="T24" fmla="*/ 247 w 1052"/>
                <a:gd name="T25" fmla="*/ 728 h 1040"/>
                <a:gd name="T26" fmla="*/ 347 w 1052"/>
                <a:gd name="T27" fmla="*/ 749 h 1040"/>
                <a:gd name="T28" fmla="*/ 430 w 1052"/>
                <a:gd name="T29" fmla="*/ 746 h 1040"/>
                <a:gd name="T30" fmla="*/ 532 w 1052"/>
                <a:gd name="T31" fmla="*/ 716 h 1040"/>
                <a:gd name="T32" fmla="*/ 248 w 1052"/>
                <a:gd name="T33" fmla="*/ 1040 h 1040"/>
                <a:gd name="T34" fmla="*/ 584 w 1052"/>
                <a:gd name="T35" fmla="*/ 710 h 1040"/>
                <a:gd name="T36" fmla="*/ 688 w 1052"/>
                <a:gd name="T37" fmla="*/ 585 h 1040"/>
                <a:gd name="T38" fmla="*/ 725 w 1052"/>
                <a:gd name="T39" fmla="*/ 515 h 1040"/>
                <a:gd name="T40" fmla="*/ 748 w 1052"/>
                <a:gd name="T41" fmla="*/ 424 h 1040"/>
                <a:gd name="T42" fmla="*/ 894 w 1052"/>
                <a:gd name="T43" fmla="*/ 1039 h 1040"/>
                <a:gd name="T44" fmla="*/ 802 w 1052"/>
                <a:gd name="T45" fmla="*/ 541 h 1040"/>
                <a:gd name="T46" fmla="*/ 752 w 1052"/>
                <a:gd name="T47" fmla="*/ 318 h 1040"/>
                <a:gd name="T48" fmla="*/ 712 w 1052"/>
                <a:gd name="T49" fmla="*/ 210 h 1040"/>
                <a:gd name="T50" fmla="*/ 672 w 1052"/>
                <a:gd name="T51" fmla="*/ 167 h 1040"/>
                <a:gd name="T52" fmla="*/ 687 w 1052"/>
                <a:gd name="T53" fmla="*/ 207 h 1040"/>
                <a:gd name="T54" fmla="*/ 725 w 1052"/>
                <a:gd name="T55" fmla="*/ 315 h 1040"/>
                <a:gd name="T56" fmla="*/ 731 w 1052"/>
                <a:gd name="T57" fmla="*/ 394 h 1040"/>
                <a:gd name="T58" fmla="*/ 721 w 1052"/>
                <a:gd name="T59" fmla="*/ 464 h 1040"/>
                <a:gd name="T60" fmla="*/ 688 w 1052"/>
                <a:gd name="T61" fmla="*/ 545 h 1040"/>
                <a:gd name="T62" fmla="*/ 602 w 1052"/>
                <a:gd name="T63" fmla="*/ 649 h 1040"/>
                <a:gd name="T64" fmla="*/ 498 w 1052"/>
                <a:gd name="T65" fmla="*/ 709 h 1040"/>
                <a:gd name="T66" fmla="*/ 430 w 1052"/>
                <a:gd name="T67" fmla="*/ 726 h 1040"/>
                <a:gd name="T68" fmla="*/ 375 w 1052"/>
                <a:gd name="T69" fmla="*/ 730 h 1040"/>
                <a:gd name="T70" fmla="*/ 304 w 1052"/>
                <a:gd name="T71" fmla="*/ 723 h 1040"/>
                <a:gd name="T72" fmla="*/ 237 w 1052"/>
                <a:gd name="T73" fmla="*/ 703 h 1040"/>
                <a:gd name="T74" fmla="*/ 124 w 1052"/>
                <a:gd name="T75" fmla="*/ 626 h 1040"/>
                <a:gd name="T76" fmla="*/ 49 w 1052"/>
                <a:gd name="T77" fmla="*/ 514 h 1040"/>
                <a:gd name="T78" fmla="*/ 27 w 1052"/>
                <a:gd name="T79" fmla="*/ 447 h 1040"/>
                <a:gd name="T80" fmla="*/ 20 w 1052"/>
                <a:gd name="T81" fmla="*/ 375 h 1040"/>
                <a:gd name="T82" fmla="*/ 24 w 1052"/>
                <a:gd name="T83" fmla="*/ 321 h 1040"/>
                <a:gd name="T84" fmla="*/ 41 w 1052"/>
                <a:gd name="T85" fmla="*/ 253 h 1040"/>
                <a:gd name="T86" fmla="*/ 101 w 1052"/>
                <a:gd name="T87" fmla="*/ 150 h 1040"/>
                <a:gd name="T88" fmla="*/ 207 w 1052"/>
                <a:gd name="T89" fmla="*/ 63 h 1040"/>
                <a:gd name="T90" fmla="*/ 287 w 1052"/>
                <a:gd name="T91" fmla="*/ 31 h 1040"/>
                <a:gd name="T92" fmla="*/ 358 w 1052"/>
                <a:gd name="T93" fmla="*/ 20 h 1040"/>
                <a:gd name="T94" fmla="*/ 440 w 1052"/>
                <a:gd name="T95" fmla="*/ 26 h 1040"/>
                <a:gd name="T96" fmla="*/ 555 w 1052"/>
                <a:gd name="T97" fmla="*/ 68 h 1040"/>
                <a:gd name="T98" fmla="*/ 625 w 1052"/>
                <a:gd name="T99" fmla="*/ 108 h 1040"/>
                <a:gd name="T100" fmla="*/ 625 w 1052"/>
                <a:gd name="T101" fmla="*/ 97 h 1040"/>
                <a:gd name="T102" fmla="*/ 548 w 1052"/>
                <a:gd name="T103" fmla="*/ 44 h 1040"/>
                <a:gd name="T104" fmla="*/ 481 w 1052"/>
                <a:gd name="T105" fmla="*/ 19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52" h="1040">
                  <a:moveTo>
                    <a:pt x="1052" y="4"/>
                  </a:moveTo>
                  <a:lnTo>
                    <a:pt x="1052" y="4"/>
                  </a:lnTo>
                  <a:lnTo>
                    <a:pt x="782" y="1"/>
                  </a:lnTo>
                  <a:lnTo>
                    <a:pt x="393" y="0"/>
                  </a:lnTo>
                  <a:lnTo>
                    <a:pt x="393" y="0"/>
                  </a:lnTo>
                  <a:lnTo>
                    <a:pt x="361" y="0"/>
                  </a:lnTo>
                  <a:lnTo>
                    <a:pt x="345" y="1"/>
                  </a:lnTo>
                  <a:lnTo>
                    <a:pt x="345" y="1"/>
                  </a:lnTo>
                  <a:lnTo>
                    <a:pt x="327" y="3"/>
                  </a:lnTo>
                  <a:lnTo>
                    <a:pt x="308" y="6"/>
                  </a:lnTo>
                  <a:lnTo>
                    <a:pt x="291" y="10"/>
                  </a:lnTo>
                  <a:lnTo>
                    <a:pt x="274" y="14"/>
                  </a:lnTo>
                  <a:lnTo>
                    <a:pt x="257" y="19"/>
                  </a:lnTo>
                  <a:lnTo>
                    <a:pt x="240" y="24"/>
                  </a:lnTo>
                  <a:lnTo>
                    <a:pt x="224" y="31"/>
                  </a:lnTo>
                  <a:lnTo>
                    <a:pt x="208" y="39"/>
                  </a:lnTo>
                  <a:lnTo>
                    <a:pt x="178" y="56"/>
                  </a:lnTo>
                  <a:lnTo>
                    <a:pt x="150" y="76"/>
                  </a:lnTo>
                  <a:lnTo>
                    <a:pt x="123" y="98"/>
                  </a:lnTo>
                  <a:lnTo>
                    <a:pt x="98" y="123"/>
                  </a:lnTo>
                  <a:lnTo>
                    <a:pt x="77" y="150"/>
                  </a:lnTo>
                  <a:lnTo>
                    <a:pt x="57" y="178"/>
                  </a:lnTo>
                  <a:lnTo>
                    <a:pt x="40" y="208"/>
                  </a:lnTo>
                  <a:lnTo>
                    <a:pt x="26" y="240"/>
                  </a:lnTo>
                  <a:lnTo>
                    <a:pt x="14" y="272"/>
                  </a:lnTo>
                  <a:lnTo>
                    <a:pt x="7" y="305"/>
                  </a:lnTo>
                  <a:lnTo>
                    <a:pt x="1" y="340"/>
                  </a:lnTo>
                  <a:lnTo>
                    <a:pt x="0" y="375"/>
                  </a:lnTo>
                  <a:lnTo>
                    <a:pt x="0" y="375"/>
                  </a:lnTo>
                  <a:lnTo>
                    <a:pt x="0" y="397"/>
                  </a:lnTo>
                  <a:lnTo>
                    <a:pt x="3" y="418"/>
                  </a:lnTo>
                  <a:lnTo>
                    <a:pt x="6" y="441"/>
                  </a:lnTo>
                  <a:lnTo>
                    <a:pt x="10" y="465"/>
                  </a:lnTo>
                  <a:lnTo>
                    <a:pt x="21" y="516"/>
                  </a:lnTo>
                  <a:lnTo>
                    <a:pt x="37" y="575"/>
                  </a:lnTo>
                  <a:lnTo>
                    <a:pt x="37" y="575"/>
                  </a:lnTo>
                  <a:lnTo>
                    <a:pt x="106" y="810"/>
                  </a:lnTo>
                  <a:lnTo>
                    <a:pt x="126" y="810"/>
                  </a:lnTo>
                  <a:lnTo>
                    <a:pt x="51" y="562"/>
                  </a:lnTo>
                  <a:lnTo>
                    <a:pt x="53" y="562"/>
                  </a:lnTo>
                  <a:lnTo>
                    <a:pt x="53" y="562"/>
                  </a:lnTo>
                  <a:lnTo>
                    <a:pt x="63" y="581"/>
                  </a:lnTo>
                  <a:lnTo>
                    <a:pt x="76" y="599"/>
                  </a:lnTo>
                  <a:lnTo>
                    <a:pt x="90" y="618"/>
                  </a:lnTo>
                  <a:lnTo>
                    <a:pt x="106" y="635"/>
                  </a:lnTo>
                  <a:lnTo>
                    <a:pt x="123" y="652"/>
                  </a:lnTo>
                  <a:lnTo>
                    <a:pt x="140" y="668"/>
                  </a:lnTo>
                  <a:lnTo>
                    <a:pt x="160" y="682"/>
                  </a:lnTo>
                  <a:lnTo>
                    <a:pt x="180" y="695"/>
                  </a:lnTo>
                  <a:lnTo>
                    <a:pt x="201" y="708"/>
                  </a:lnTo>
                  <a:lnTo>
                    <a:pt x="224" y="719"/>
                  </a:lnTo>
                  <a:lnTo>
                    <a:pt x="247" y="728"/>
                  </a:lnTo>
                  <a:lnTo>
                    <a:pt x="271" y="736"/>
                  </a:lnTo>
                  <a:lnTo>
                    <a:pt x="295" y="742"/>
                  </a:lnTo>
                  <a:lnTo>
                    <a:pt x="321" y="746"/>
                  </a:lnTo>
                  <a:lnTo>
                    <a:pt x="347" y="749"/>
                  </a:lnTo>
                  <a:lnTo>
                    <a:pt x="374" y="750"/>
                  </a:lnTo>
                  <a:lnTo>
                    <a:pt x="374" y="750"/>
                  </a:lnTo>
                  <a:lnTo>
                    <a:pt x="401" y="749"/>
                  </a:lnTo>
                  <a:lnTo>
                    <a:pt x="430" y="746"/>
                  </a:lnTo>
                  <a:lnTo>
                    <a:pt x="457" y="742"/>
                  </a:lnTo>
                  <a:lnTo>
                    <a:pt x="482" y="735"/>
                  </a:lnTo>
                  <a:lnTo>
                    <a:pt x="508" y="726"/>
                  </a:lnTo>
                  <a:lnTo>
                    <a:pt x="532" y="716"/>
                  </a:lnTo>
                  <a:lnTo>
                    <a:pt x="555" y="703"/>
                  </a:lnTo>
                  <a:lnTo>
                    <a:pt x="577" y="689"/>
                  </a:lnTo>
                  <a:lnTo>
                    <a:pt x="577" y="690"/>
                  </a:lnTo>
                  <a:lnTo>
                    <a:pt x="248" y="1040"/>
                  </a:lnTo>
                  <a:lnTo>
                    <a:pt x="274" y="1040"/>
                  </a:lnTo>
                  <a:lnTo>
                    <a:pt x="274" y="1040"/>
                  </a:lnTo>
                  <a:lnTo>
                    <a:pt x="584" y="710"/>
                  </a:lnTo>
                  <a:lnTo>
                    <a:pt x="584" y="710"/>
                  </a:lnTo>
                  <a:lnTo>
                    <a:pt x="624" y="668"/>
                  </a:lnTo>
                  <a:lnTo>
                    <a:pt x="654" y="632"/>
                  </a:lnTo>
                  <a:lnTo>
                    <a:pt x="675" y="605"/>
                  </a:lnTo>
                  <a:lnTo>
                    <a:pt x="688" y="585"/>
                  </a:lnTo>
                  <a:lnTo>
                    <a:pt x="688" y="585"/>
                  </a:lnTo>
                  <a:lnTo>
                    <a:pt x="704" y="558"/>
                  </a:lnTo>
                  <a:lnTo>
                    <a:pt x="714" y="538"/>
                  </a:lnTo>
                  <a:lnTo>
                    <a:pt x="725" y="515"/>
                  </a:lnTo>
                  <a:lnTo>
                    <a:pt x="734" y="488"/>
                  </a:lnTo>
                  <a:lnTo>
                    <a:pt x="742" y="457"/>
                  </a:lnTo>
                  <a:lnTo>
                    <a:pt x="745" y="441"/>
                  </a:lnTo>
                  <a:lnTo>
                    <a:pt x="748" y="424"/>
                  </a:lnTo>
                  <a:lnTo>
                    <a:pt x="748" y="405"/>
                  </a:lnTo>
                  <a:lnTo>
                    <a:pt x="749" y="385"/>
                  </a:lnTo>
                  <a:lnTo>
                    <a:pt x="749" y="385"/>
                  </a:lnTo>
                  <a:lnTo>
                    <a:pt x="894" y="1039"/>
                  </a:lnTo>
                  <a:lnTo>
                    <a:pt x="914" y="1039"/>
                  </a:lnTo>
                  <a:lnTo>
                    <a:pt x="914" y="1039"/>
                  </a:lnTo>
                  <a:lnTo>
                    <a:pt x="851" y="758"/>
                  </a:lnTo>
                  <a:lnTo>
                    <a:pt x="802" y="541"/>
                  </a:lnTo>
                  <a:lnTo>
                    <a:pt x="769" y="392"/>
                  </a:lnTo>
                  <a:lnTo>
                    <a:pt x="769" y="392"/>
                  </a:lnTo>
                  <a:lnTo>
                    <a:pt x="761" y="354"/>
                  </a:lnTo>
                  <a:lnTo>
                    <a:pt x="752" y="318"/>
                  </a:lnTo>
                  <a:lnTo>
                    <a:pt x="742" y="285"/>
                  </a:lnTo>
                  <a:lnTo>
                    <a:pt x="732" y="257"/>
                  </a:lnTo>
                  <a:lnTo>
                    <a:pt x="722" y="233"/>
                  </a:lnTo>
                  <a:lnTo>
                    <a:pt x="712" y="210"/>
                  </a:lnTo>
                  <a:lnTo>
                    <a:pt x="701" y="191"/>
                  </a:lnTo>
                  <a:lnTo>
                    <a:pt x="691" y="175"/>
                  </a:lnTo>
                  <a:lnTo>
                    <a:pt x="691" y="175"/>
                  </a:lnTo>
                  <a:lnTo>
                    <a:pt x="672" y="167"/>
                  </a:lnTo>
                  <a:lnTo>
                    <a:pt x="657" y="161"/>
                  </a:lnTo>
                  <a:lnTo>
                    <a:pt x="657" y="161"/>
                  </a:lnTo>
                  <a:lnTo>
                    <a:pt x="672" y="183"/>
                  </a:lnTo>
                  <a:lnTo>
                    <a:pt x="687" y="207"/>
                  </a:lnTo>
                  <a:lnTo>
                    <a:pt x="699" y="231"/>
                  </a:lnTo>
                  <a:lnTo>
                    <a:pt x="711" y="258"/>
                  </a:lnTo>
                  <a:lnTo>
                    <a:pt x="719" y="287"/>
                  </a:lnTo>
                  <a:lnTo>
                    <a:pt x="725" y="315"/>
                  </a:lnTo>
                  <a:lnTo>
                    <a:pt x="729" y="345"/>
                  </a:lnTo>
                  <a:lnTo>
                    <a:pt x="731" y="375"/>
                  </a:lnTo>
                  <a:lnTo>
                    <a:pt x="731" y="375"/>
                  </a:lnTo>
                  <a:lnTo>
                    <a:pt x="731" y="394"/>
                  </a:lnTo>
                  <a:lnTo>
                    <a:pt x="729" y="412"/>
                  </a:lnTo>
                  <a:lnTo>
                    <a:pt x="728" y="429"/>
                  </a:lnTo>
                  <a:lnTo>
                    <a:pt x="724" y="447"/>
                  </a:lnTo>
                  <a:lnTo>
                    <a:pt x="721" y="464"/>
                  </a:lnTo>
                  <a:lnTo>
                    <a:pt x="715" y="481"/>
                  </a:lnTo>
                  <a:lnTo>
                    <a:pt x="709" y="498"/>
                  </a:lnTo>
                  <a:lnTo>
                    <a:pt x="704" y="514"/>
                  </a:lnTo>
                  <a:lnTo>
                    <a:pt x="688" y="545"/>
                  </a:lnTo>
                  <a:lnTo>
                    <a:pt x="671" y="573"/>
                  </a:lnTo>
                  <a:lnTo>
                    <a:pt x="649" y="602"/>
                  </a:lnTo>
                  <a:lnTo>
                    <a:pt x="627" y="626"/>
                  </a:lnTo>
                  <a:lnTo>
                    <a:pt x="602" y="649"/>
                  </a:lnTo>
                  <a:lnTo>
                    <a:pt x="574" y="671"/>
                  </a:lnTo>
                  <a:lnTo>
                    <a:pt x="545" y="688"/>
                  </a:lnTo>
                  <a:lnTo>
                    <a:pt x="514" y="703"/>
                  </a:lnTo>
                  <a:lnTo>
                    <a:pt x="498" y="709"/>
                  </a:lnTo>
                  <a:lnTo>
                    <a:pt x="481" y="715"/>
                  </a:lnTo>
                  <a:lnTo>
                    <a:pt x="464" y="719"/>
                  </a:lnTo>
                  <a:lnTo>
                    <a:pt x="447" y="723"/>
                  </a:lnTo>
                  <a:lnTo>
                    <a:pt x="430" y="726"/>
                  </a:lnTo>
                  <a:lnTo>
                    <a:pt x="413" y="729"/>
                  </a:lnTo>
                  <a:lnTo>
                    <a:pt x="394" y="730"/>
                  </a:lnTo>
                  <a:lnTo>
                    <a:pt x="375" y="730"/>
                  </a:lnTo>
                  <a:lnTo>
                    <a:pt x="375" y="730"/>
                  </a:lnTo>
                  <a:lnTo>
                    <a:pt x="357" y="730"/>
                  </a:lnTo>
                  <a:lnTo>
                    <a:pt x="340" y="729"/>
                  </a:lnTo>
                  <a:lnTo>
                    <a:pt x="321" y="726"/>
                  </a:lnTo>
                  <a:lnTo>
                    <a:pt x="304" y="723"/>
                  </a:lnTo>
                  <a:lnTo>
                    <a:pt x="287" y="719"/>
                  </a:lnTo>
                  <a:lnTo>
                    <a:pt x="270" y="715"/>
                  </a:lnTo>
                  <a:lnTo>
                    <a:pt x="254" y="709"/>
                  </a:lnTo>
                  <a:lnTo>
                    <a:pt x="237" y="703"/>
                  </a:lnTo>
                  <a:lnTo>
                    <a:pt x="207" y="688"/>
                  </a:lnTo>
                  <a:lnTo>
                    <a:pt x="177" y="671"/>
                  </a:lnTo>
                  <a:lnTo>
                    <a:pt x="150" y="649"/>
                  </a:lnTo>
                  <a:lnTo>
                    <a:pt x="124" y="626"/>
                  </a:lnTo>
                  <a:lnTo>
                    <a:pt x="101" y="602"/>
                  </a:lnTo>
                  <a:lnTo>
                    <a:pt x="81" y="573"/>
                  </a:lnTo>
                  <a:lnTo>
                    <a:pt x="63" y="545"/>
                  </a:lnTo>
                  <a:lnTo>
                    <a:pt x="49" y="514"/>
                  </a:lnTo>
                  <a:lnTo>
                    <a:pt x="41" y="498"/>
                  </a:lnTo>
                  <a:lnTo>
                    <a:pt x="36" y="481"/>
                  </a:lnTo>
                  <a:lnTo>
                    <a:pt x="31" y="464"/>
                  </a:lnTo>
                  <a:lnTo>
                    <a:pt x="27" y="447"/>
                  </a:lnTo>
                  <a:lnTo>
                    <a:pt x="24" y="429"/>
                  </a:lnTo>
                  <a:lnTo>
                    <a:pt x="21" y="412"/>
                  </a:lnTo>
                  <a:lnTo>
                    <a:pt x="20" y="394"/>
                  </a:lnTo>
                  <a:lnTo>
                    <a:pt x="20" y="375"/>
                  </a:lnTo>
                  <a:lnTo>
                    <a:pt x="20" y="375"/>
                  </a:lnTo>
                  <a:lnTo>
                    <a:pt x="20" y="357"/>
                  </a:lnTo>
                  <a:lnTo>
                    <a:pt x="21" y="340"/>
                  </a:lnTo>
                  <a:lnTo>
                    <a:pt x="24" y="321"/>
                  </a:lnTo>
                  <a:lnTo>
                    <a:pt x="27" y="304"/>
                  </a:lnTo>
                  <a:lnTo>
                    <a:pt x="31" y="287"/>
                  </a:lnTo>
                  <a:lnTo>
                    <a:pt x="36" y="270"/>
                  </a:lnTo>
                  <a:lnTo>
                    <a:pt x="41" y="253"/>
                  </a:lnTo>
                  <a:lnTo>
                    <a:pt x="49" y="237"/>
                  </a:lnTo>
                  <a:lnTo>
                    <a:pt x="63" y="205"/>
                  </a:lnTo>
                  <a:lnTo>
                    <a:pt x="81" y="177"/>
                  </a:lnTo>
                  <a:lnTo>
                    <a:pt x="101" y="150"/>
                  </a:lnTo>
                  <a:lnTo>
                    <a:pt x="124" y="124"/>
                  </a:lnTo>
                  <a:lnTo>
                    <a:pt x="150" y="101"/>
                  </a:lnTo>
                  <a:lnTo>
                    <a:pt x="177" y="80"/>
                  </a:lnTo>
                  <a:lnTo>
                    <a:pt x="207" y="63"/>
                  </a:lnTo>
                  <a:lnTo>
                    <a:pt x="237" y="47"/>
                  </a:lnTo>
                  <a:lnTo>
                    <a:pt x="254" y="41"/>
                  </a:lnTo>
                  <a:lnTo>
                    <a:pt x="270" y="36"/>
                  </a:lnTo>
                  <a:lnTo>
                    <a:pt x="287" y="31"/>
                  </a:lnTo>
                  <a:lnTo>
                    <a:pt x="304" y="27"/>
                  </a:lnTo>
                  <a:lnTo>
                    <a:pt x="321" y="24"/>
                  </a:lnTo>
                  <a:lnTo>
                    <a:pt x="340" y="21"/>
                  </a:lnTo>
                  <a:lnTo>
                    <a:pt x="358" y="20"/>
                  </a:lnTo>
                  <a:lnTo>
                    <a:pt x="375" y="20"/>
                  </a:lnTo>
                  <a:lnTo>
                    <a:pt x="375" y="20"/>
                  </a:lnTo>
                  <a:lnTo>
                    <a:pt x="408" y="21"/>
                  </a:lnTo>
                  <a:lnTo>
                    <a:pt x="440" y="26"/>
                  </a:lnTo>
                  <a:lnTo>
                    <a:pt x="471" y="33"/>
                  </a:lnTo>
                  <a:lnTo>
                    <a:pt x="500" y="43"/>
                  </a:lnTo>
                  <a:lnTo>
                    <a:pt x="528" y="54"/>
                  </a:lnTo>
                  <a:lnTo>
                    <a:pt x="555" y="68"/>
                  </a:lnTo>
                  <a:lnTo>
                    <a:pt x="581" y="86"/>
                  </a:lnTo>
                  <a:lnTo>
                    <a:pt x="605" y="104"/>
                  </a:lnTo>
                  <a:lnTo>
                    <a:pt x="605" y="104"/>
                  </a:lnTo>
                  <a:lnTo>
                    <a:pt x="625" y="108"/>
                  </a:lnTo>
                  <a:lnTo>
                    <a:pt x="642" y="113"/>
                  </a:lnTo>
                  <a:lnTo>
                    <a:pt x="644" y="113"/>
                  </a:lnTo>
                  <a:lnTo>
                    <a:pt x="644" y="113"/>
                  </a:lnTo>
                  <a:lnTo>
                    <a:pt x="625" y="97"/>
                  </a:lnTo>
                  <a:lnTo>
                    <a:pt x="608" y="81"/>
                  </a:lnTo>
                  <a:lnTo>
                    <a:pt x="588" y="68"/>
                  </a:lnTo>
                  <a:lnTo>
                    <a:pt x="568" y="56"/>
                  </a:lnTo>
                  <a:lnTo>
                    <a:pt x="548" y="44"/>
                  </a:lnTo>
                  <a:lnTo>
                    <a:pt x="527" y="34"/>
                  </a:lnTo>
                  <a:lnTo>
                    <a:pt x="504" y="26"/>
                  </a:lnTo>
                  <a:lnTo>
                    <a:pt x="481" y="19"/>
                  </a:lnTo>
                  <a:lnTo>
                    <a:pt x="481" y="19"/>
                  </a:lnTo>
                  <a:lnTo>
                    <a:pt x="481" y="17"/>
                  </a:lnTo>
                  <a:lnTo>
                    <a:pt x="1052" y="21"/>
                  </a:lnTo>
                  <a:lnTo>
                    <a:pt x="105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3565" y="2382"/>
              <a:ext cx="176" cy="110"/>
            </a:xfrm>
            <a:custGeom>
              <a:avLst/>
              <a:gdLst>
                <a:gd name="T0" fmla="*/ 39 w 176"/>
                <a:gd name="T1" fmla="*/ 10 h 110"/>
                <a:gd name="T2" fmla="*/ 39 w 176"/>
                <a:gd name="T3" fmla="*/ 10 h 110"/>
                <a:gd name="T4" fmla="*/ 19 w 176"/>
                <a:gd name="T5" fmla="*/ 6 h 110"/>
                <a:gd name="T6" fmla="*/ 0 w 176"/>
                <a:gd name="T7" fmla="*/ 0 h 110"/>
                <a:gd name="T8" fmla="*/ 0 w 176"/>
                <a:gd name="T9" fmla="*/ 0 h 110"/>
                <a:gd name="T10" fmla="*/ 17 w 176"/>
                <a:gd name="T11" fmla="*/ 17 h 110"/>
                <a:gd name="T12" fmla="*/ 36 w 176"/>
                <a:gd name="T13" fmla="*/ 34 h 110"/>
                <a:gd name="T14" fmla="*/ 54 w 176"/>
                <a:gd name="T15" fmla="*/ 50 h 110"/>
                <a:gd name="T16" fmla="*/ 74 w 176"/>
                <a:gd name="T17" fmla="*/ 64 h 110"/>
                <a:gd name="T18" fmla="*/ 96 w 176"/>
                <a:gd name="T19" fmla="*/ 78 h 110"/>
                <a:gd name="T20" fmla="*/ 117 w 176"/>
                <a:gd name="T21" fmla="*/ 90 h 110"/>
                <a:gd name="T22" fmla="*/ 139 w 176"/>
                <a:gd name="T23" fmla="*/ 100 h 110"/>
                <a:gd name="T24" fmla="*/ 160 w 176"/>
                <a:gd name="T25" fmla="*/ 110 h 110"/>
                <a:gd name="T26" fmla="*/ 176 w 176"/>
                <a:gd name="T27" fmla="*/ 93 h 110"/>
                <a:gd name="T28" fmla="*/ 176 w 176"/>
                <a:gd name="T29" fmla="*/ 93 h 110"/>
                <a:gd name="T30" fmla="*/ 153 w 176"/>
                <a:gd name="T31" fmla="*/ 84 h 110"/>
                <a:gd name="T32" fmla="*/ 132 w 176"/>
                <a:gd name="T33" fmla="*/ 75 h 110"/>
                <a:gd name="T34" fmla="*/ 112 w 176"/>
                <a:gd name="T35" fmla="*/ 65 h 110"/>
                <a:gd name="T36" fmla="*/ 94 w 176"/>
                <a:gd name="T37" fmla="*/ 54 h 110"/>
                <a:gd name="T38" fmla="*/ 77 w 176"/>
                <a:gd name="T39" fmla="*/ 43 h 110"/>
                <a:gd name="T40" fmla="*/ 63 w 176"/>
                <a:gd name="T41" fmla="*/ 31 h 110"/>
                <a:gd name="T42" fmla="*/ 50 w 176"/>
                <a:gd name="T43" fmla="*/ 21 h 110"/>
                <a:gd name="T44" fmla="*/ 39 w 176"/>
                <a:gd name="T45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6" h="110">
                  <a:moveTo>
                    <a:pt x="39" y="10"/>
                  </a:moveTo>
                  <a:lnTo>
                    <a:pt x="39" y="10"/>
                  </a:lnTo>
                  <a:lnTo>
                    <a:pt x="19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7" y="17"/>
                  </a:lnTo>
                  <a:lnTo>
                    <a:pt x="36" y="34"/>
                  </a:lnTo>
                  <a:lnTo>
                    <a:pt x="54" y="50"/>
                  </a:lnTo>
                  <a:lnTo>
                    <a:pt x="74" y="64"/>
                  </a:lnTo>
                  <a:lnTo>
                    <a:pt x="96" y="78"/>
                  </a:lnTo>
                  <a:lnTo>
                    <a:pt x="117" y="90"/>
                  </a:lnTo>
                  <a:lnTo>
                    <a:pt x="139" y="100"/>
                  </a:lnTo>
                  <a:lnTo>
                    <a:pt x="160" y="110"/>
                  </a:lnTo>
                  <a:lnTo>
                    <a:pt x="176" y="93"/>
                  </a:lnTo>
                  <a:lnTo>
                    <a:pt x="176" y="93"/>
                  </a:lnTo>
                  <a:lnTo>
                    <a:pt x="153" y="84"/>
                  </a:lnTo>
                  <a:lnTo>
                    <a:pt x="132" y="75"/>
                  </a:lnTo>
                  <a:lnTo>
                    <a:pt x="112" y="65"/>
                  </a:lnTo>
                  <a:lnTo>
                    <a:pt x="94" y="54"/>
                  </a:lnTo>
                  <a:lnTo>
                    <a:pt x="77" y="43"/>
                  </a:lnTo>
                  <a:lnTo>
                    <a:pt x="63" y="31"/>
                  </a:lnTo>
                  <a:lnTo>
                    <a:pt x="50" y="21"/>
                  </a:lnTo>
                  <a:lnTo>
                    <a:pt x="39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3565" y="2382"/>
              <a:ext cx="176" cy="110"/>
            </a:xfrm>
            <a:custGeom>
              <a:avLst/>
              <a:gdLst>
                <a:gd name="T0" fmla="*/ 39 w 176"/>
                <a:gd name="T1" fmla="*/ 10 h 110"/>
                <a:gd name="T2" fmla="*/ 39 w 176"/>
                <a:gd name="T3" fmla="*/ 10 h 110"/>
                <a:gd name="T4" fmla="*/ 19 w 176"/>
                <a:gd name="T5" fmla="*/ 6 h 110"/>
                <a:gd name="T6" fmla="*/ 0 w 176"/>
                <a:gd name="T7" fmla="*/ 0 h 110"/>
                <a:gd name="T8" fmla="*/ 0 w 176"/>
                <a:gd name="T9" fmla="*/ 0 h 110"/>
                <a:gd name="T10" fmla="*/ 17 w 176"/>
                <a:gd name="T11" fmla="*/ 17 h 110"/>
                <a:gd name="T12" fmla="*/ 36 w 176"/>
                <a:gd name="T13" fmla="*/ 34 h 110"/>
                <a:gd name="T14" fmla="*/ 54 w 176"/>
                <a:gd name="T15" fmla="*/ 50 h 110"/>
                <a:gd name="T16" fmla="*/ 74 w 176"/>
                <a:gd name="T17" fmla="*/ 64 h 110"/>
                <a:gd name="T18" fmla="*/ 96 w 176"/>
                <a:gd name="T19" fmla="*/ 78 h 110"/>
                <a:gd name="T20" fmla="*/ 117 w 176"/>
                <a:gd name="T21" fmla="*/ 90 h 110"/>
                <a:gd name="T22" fmla="*/ 139 w 176"/>
                <a:gd name="T23" fmla="*/ 100 h 110"/>
                <a:gd name="T24" fmla="*/ 160 w 176"/>
                <a:gd name="T25" fmla="*/ 110 h 110"/>
                <a:gd name="T26" fmla="*/ 176 w 176"/>
                <a:gd name="T27" fmla="*/ 93 h 110"/>
                <a:gd name="T28" fmla="*/ 176 w 176"/>
                <a:gd name="T29" fmla="*/ 93 h 110"/>
                <a:gd name="T30" fmla="*/ 153 w 176"/>
                <a:gd name="T31" fmla="*/ 84 h 110"/>
                <a:gd name="T32" fmla="*/ 132 w 176"/>
                <a:gd name="T33" fmla="*/ 75 h 110"/>
                <a:gd name="T34" fmla="*/ 112 w 176"/>
                <a:gd name="T35" fmla="*/ 65 h 110"/>
                <a:gd name="T36" fmla="*/ 94 w 176"/>
                <a:gd name="T37" fmla="*/ 54 h 110"/>
                <a:gd name="T38" fmla="*/ 77 w 176"/>
                <a:gd name="T39" fmla="*/ 43 h 110"/>
                <a:gd name="T40" fmla="*/ 63 w 176"/>
                <a:gd name="T41" fmla="*/ 31 h 110"/>
                <a:gd name="T42" fmla="*/ 50 w 176"/>
                <a:gd name="T43" fmla="*/ 21 h 110"/>
                <a:gd name="T44" fmla="*/ 39 w 176"/>
                <a:gd name="T45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6" h="110">
                  <a:moveTo>
                    <a:pt x="39" y="10"/>
                  </a:moveTo>
                  <a:lnTo>
                    <a:pt x="39" y="10"/>
                  </a:lnTo>
                  <a:lnTo>
                    <a:pt x="19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7" y="17"/>
                  </a:lnTo>
                  <a:lnTo>
                    <a:pt x="36" y="34"/>
                  </a:lnTo>
                  <a:lnTo>
                    <a:pt x="54" y="50"/>
                  </a:lnTo>
                  <a:lnTo>
                    <a:pt x="74" y="64"/>
                  </a:lnTo>
                  <a:lnTo>
                    <a:pt x="96" y="78"/>
                  </a:lnTo>
                  <a:lnTo>
                    <a:pt x="117" y="90"/>
                  </a:lnTo>
                  <a:lnTo>
                    <a:pt x="139" y="100"/>
                  </a:lnTo>
                  <a:lnTo>
                    <a:pt x="160" y="110"/>
                  </a:lnTo>
                  <a:lnTo>
                    <a:pt x="176" y="93"/>
                  </a:lnTo>
                  <a:lnTo>
                    <a:pt x="176" y="93"/>
                  </a:lnTo>
                  <a:lnTo>
                    <a:pt x="153" y="84"/>
                  </a:lnTo>
                  <a:lnTo>
                    <a:pt x="132" y="75"/>
                  </a:lnTo>
                  <a:lnTo>
                    <a:pt x="112" y="65"/>
                  </a:lnTo>
                  <a:lnTo>
                    <a:pt x="94" y="54"/>
                  </a:lnTo>
                  <a:lnTo>
                    <a:pt x="77" y="43"/>
                  </a:lnTo>
                  <a:lnTo>
                    <a:pt x="63" y="31"/>
                  </a:lnTo>
                  <a:lnTo>
                    <a:pt x="50" y="21"/>
                  </a:lnTo>
                  <a:lnTo>
                    <a:pt x="39" y="1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3768" y="2363"/>
              <a:ext cx="364" cy="152"/>
            </a:xfrm>
            <a:custGeom>
              <a:avLst/>
              <a:gdLst>
                <a:gd name="T0" fmla="*/ 360 w 364"/>
                <a:gd name="T1" fmla="*/ 0 h 152"/>
                <a:gd name="T2" fmla="*/ 360 w 364"/>
                <a:gd name="T3" fmla="*/ 0 h 152"/>
                <a:gd name="T4" fmla="*/ 347 w 364"/>
                <a:gd name="T5" fmla="*/ 15 h 152"/>
                <a:gd name="T6" fmla="*/ 334 w 364"/>
                <a:gd name="T7" fmla="*/ 29 h 152"/>
                <a:gd name="T8" fmla="*/ 320 w 364"/>
                <a:gd name="T9" fmla="*/ 42 h 152"/>
                <a:gd name="T10" fmla="*/ 305 w 364"/>
                <a:gd name="T11" fmla="*/ 55 h 152"/>
                <a:gd name="T12" fmla="*/ 290 w 364"/>
                <a:gd name="T13" fmla="*/ 66 h 152"/>
                <a:gd name="T14" fmla="*/ 274 w 364"/>
                <a:gd name="T15" fmla="*/ 76 h 152"/>
                <a:gd name="T16" fmla="*/ 257 w 364"/>
                <a:gd name="T17" fmla="*/ 86 h 152"/>
                <a:gd name="T18" fmla="*/ 240 w 364"/>
                <a:gd name="T19" fmla="*/ 94 h 152"/>
                <a:gd name="T20" fmla="*/ 223 w 364"/>
                <a:gd name="T21" fmla="*/ 103 h 152"/>
                <a:gd name="T22" fmla="*/ 204 w 364"/>
                <a:gd name="T23" fmla="*/ 110 h 152"/>
                <a:gd name="T24" fmla="*/ 185 w 364"/>
                <a:gd name="T25" fmla="*/ 116 h 152"/>
                <a:gd name="T26" fmla="*/ 165 w 364"/>
                <a:gd name="T27" fmla="*/ 122 h 152"/>
                <a:gd name="T28" fmla="*/ 146 w 364"/>
                <a:gd name="T29" fmla="*/ 126 h 152"/>
                <a:gd name="T30" fmla="*/ 126 w 364"/>
                <a:gd name="T31" fmla="*/ 129 h 152"/>
                <a:gd name="T32" fmla="*/ 104 w 364"/>
                <a:gd name="T33" fmla="*/ 130 h 152"/>
                <a:gd name="T34" fmla="*/ 84 w 364"/>
                <a:gd name="T35" fmla="*/ 130 h 152"/>
                <a:gd name="T36" fmla="*/ 84 w 364"/>
                <a:gd name="T37" fmla="*/ 130 h 152"/>
                <a:gd name="T38" fmla="*/ 66 w 364"/>
                <a:gd name="T39" fmla="*/ 130 h 152"/>
                <a:gd name="T40" fmla="*/ 48 w 364"/>
                <a:gd name="T41" fmla="*/ 129 h 152"/>
                <a:gd name="T42" fmla="*/ 16 w 364"/>
                <a:gd name="T43" fmla="*/ 124 h 152"/>
                <a:gd name="T44" fmla="*/ 0 w 364"/>
                <a:gd name="T45" fmla="*/ 142 h 152"/>
                <a:gd name="T46" fmla="*/ 0 w 364"/>
                <a:gd name="T47" fmla="*/ 142 h 152"/>
                <a:gd name="T48" fmla="*/ 23 w 364"/>
                <a:gd name="T49" fmla="*/ 146 h 152"/>
                <a:gd name="T50" fmla="*/ 44 w 364"/>
                <a:gd name="T51" fmla="*/ 149 h 152"/>
                <a:gd name="T52" fmla="*/ 64 w 364"/>
                <a:gd name="T53" fmla="*/ 150 h 152"/>
                <a:gd name="T54" fmla="*/ 84 w 364"/>
                <a:gd name="T55" fmla="*/ 152 h 152"/>
                <a:gd name="T56" fmla="*/ 84 w 364"/>
                <a:gd name="T57" fmla="*/ 152 h 152"/>
                <a:gd name="T58" fmla="*/ 107 w 364"/>
                <a:gd name="T59" fmla="*/ 150 h 152"/>
                <a:gd name="T60" fmla="*/ 128 w 364"/>
                <a:gd name="T61" fmla="*/ 149 h 152"/>
                <a:gd name="T62" fmla="*/ 148 w 364"/>
                <a:gd name="T63" fmla="*/ 146 h 152"/>
                <a:gd name="T64" fmla="*/ 168 w 364"/>
                <a:gd name="T65" fmla="*/ 142 h 152"/>
                <a:gd name="T66" fmla="*/ 188 w 364"/>
                <a:gd name="T67" fmla="*/ 136 h 152"/>
                <a:gd name="T68" fmla="*/ 208 w 364"/>
                <a:gd name="T69" fmla="*/ 130 h 152"/>
                <a:gd name="T70" fmla="*/ 227 w 364"/>
                <a:gd name="T71" fmla="*/ 123 h 152"/>
                <a:gd name="T72" fmla="*/ 244 w 364"/>
                <a:gd name="T73" fmla="*/ 114 h 152"/>
                <a:gd name="T74" fmla="*/ 263 w 364"/>
                <a:gd name="T75" fmla="*/ 106 h 152"/>
                <a:gd name="T76" fmla="*/ 278 w 364"/>
                <a:gd name="T77" fmla="*/ 96 h 152"/>
                <a:gd name="T78" fmla="*/ 295 w 364"/>
                <a:gd name="T79" fmla="*/ 86 h 152"/>
                <a:gd name="T80" fmla="*/ 311 w 364"/>
                <a:gd name="T81" fmla="*/ 74 h 152"/>
                <a:gd name="T82" fmla="*/ 325 w 364"/>
                <a:gd name="T83" fmla="*/ 63 h 152"/>
                <a:gd name="T84" fmla="*/ 340 w 364"/>
                <a:gd name="T85" fmla="*/ 52 h 152"/>
                <a:gd name="T86" fmla="*/ 352 w 364"/>
                <a:gd name="T87" fmla="*/ 39 h 152"/>
                <a:gd name="T88" fmla="*/ 364 w 364"/>
                <a:gd name="T89" fmla="*/ 25 h 152"/>
                <a:gd name="T90" fmla="*/ 360 w 364"/>
                <a:gd name="T91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64" h="152">
                  <a:moveTo>
                    <a:pt x="360" y="0"/>
                  </a:moveTo>
                  <a:lnTo>
                    <a:pt x="360" y="0"/>
                  </a:lnTo>
                  <a:lnTo>
                    <a:pt x="347" y="15"/>
                  </a:lnTo>
                  <a:lnTo>
                    <a:pt x="334" y="29"/>
                  </a:lnTo>
                  <a:lnTo>
                    <a:pt x="320" y="42"/>
                  </a:lnTo>
                  <a:lnTo>
                    <a:pt x="305" y="55"/>
                  </a:lnTo>
                  <a:lnTo>
                    <a:pt x="290" y="66"/>
                  </a:lnTo>
                  <a:lnTo>
                    <a:pt x="274" y="76"/>
                  </a:lnTo>
                  <a:lnTo>
                    <a:pt x="257" y="86"/>
                  </a:lnTo>
                  <a:lnTo>
                    <a:pt x="240" y="94"/>
                  </a:lnTo>
                  <a:lnTo>
                    <a:pt x="223" y="103"/>
                  </a:lnTo>
                  <a:lnTo>
                    <a:pt x="204" y="110"/>
                  </a:lnTo>
                  <a:lnTo>
                    <a:pt x="185" y="116"/>
                  </a:lnTo>
                  <a:lnTo>
                    <a:pt x="165" y="122"/>
                  </a:lnTo>
                  <a:lnTo>
                    <a:pt x="146" y="126"/>
                  </a:lnTo>
                  <a:lnTo>
                    <a:pt x="126" y="129"/>
                  </a:lnTo>
                  <a:lnTo>
                    <a:pt x="104" y="130"/>
                  </a:lnTo>
                  <a:lnTo>
                    <a:pt x="84" y="130"/>
                  </a:lnTo>
                  <a:lnTo>
                    <a:pt x="84" y="130"/>
                  </a:lnTo>
                  <a:lnTo>
                    <a:pt x="66" y="130"/>
                  </a:lnTo>
                  <a:lnTo>
                    <a:pt x="48" y="129"/>
                  </a:lnTo>
                  <a:lnTo>
                    <a:pt x="16" y="124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23" y="146"/>
                  </a:lnTo>
                  <a:lnTo>
                    <a:pt x="44" y="149"/>
                  </a:lnTo>
                  <a:lnTo>
                    <a:pt x="64" y="150"/>
                  </a:lnTo>
                  <a:lnTo>
                    <a:pt x="84" y="152"/>
                  </a:lnTo>
                  <a:lnTo>
                    <a:pt x="84" y="152"/>
                  </a:lnTo>
                  <a:lnTo>
                    <a:pt x="107" y="150"/>
                  </a:lnTo>
                  <a:lnTo>
                    <a:pt x="128" y="149"/>
                  </a:lnTo>
                  <a:lnTo>
                    <a:pt x="148" y="146"/>
                  </a:lnTo>
                  <a:lnTo>
                    <a:pt x="168" y="142"/>
                  </a:lnTo>
                  <a:lnTo>
                    <a:pt x="188" y="136"/>
                  </a:lnTo>
                  <a:lnTo>
                    <a:pt x="208" y="130"/>
                  </a:lnTo>
                  <a:lnTo>
                    <a:pt x="227" y="123"/>
                  </a:lnTo>
                  <a:lnTo>
                    <a:pt x="244" y="114"/>
                  </a:lnTo>
                  <a:lnTo>
                    <a:pt x="263" y="106"/>
                  </a:lnTo>
                  <a:lnTo>
                    <a:pt x="278" y="96"/>
                  </a:lnTo>
                  <a:lnTo>
                    <a:pt x="295" y="86"/>
                  </a:lnTo>
                  <a:lnTo>
                    <a:pt x="311" y="74"/>
                  </a:lnTo>
                  <a:lnTo>
                    <a:pt x="325" y="63"/>
                  </a:lnTo>
                  <a:lnTo>
                    <a:pt x="340" y="52"/>
                  </a:lnTo>
                  <a:lnTo>
                    <a:pt x="352" y="39"/>
                  </a:lnTo>
                  <a:lnTo>
                    <a:pt x="364" y="25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auto">
            <a:xfrm>
              <a:off x="3768" y="2363"/>
              <a:ext cx="364" cy="152"/>
            </a:xfrm>
            <a:custGeom>
              <a:avLst/>
              <a:gdLst>
                <a:gd name="T0" fmla="*/ 360 w 364"/>
                <a:gd name="T1" fmla="*/ 0 h 152"/>
                <a:gd name="T2" fmla="*/ 360 w 364"/>
                <a:gd name="T3" fmla="*/ 0 h 152"/>
                <a:gd name="T4" fmla="*/ 347 w 364"/>
                <a:gd name="T5" fmla="*/ 15 h 152"/>
                <a:gd name="T6" fmla="*/ 334 w 364"/>
                <a:gd name="T7" fmla="*/ 29 h 152"/>
                <a:gd name="T8" fmla="*/ 320 w 364"/>
                <a:gd name="T9" fmla="*/ 42 h 152"/>
                <a:gd name="T10" fmla="*/ 305 w 364"/>
                <a:gd name="T11" fmla="*/ 55 h 152"/>
                <a:gd name="T12" fmla="*/ 290 w 364"/>
                <a:gd name="T13" fmla="*/ 66 h 152"/>
                <a:gd name="T14" fmla="*/ 274 w 364"/>
                <a:gd name="T15" fmla="*/ 76 h 152"/>
                <a:gd name="T16" fmla="*/ 257 w 364"/>
                <a:gd name="T17" fmla="*/ 86 h 152"/>
                <a:gd name="T18" fmla="*/ 240 w 364"/>
                <a:gd name="T19" fmla="*/ 94 h 152"/>
                <a:gd name="T20" fmla="*/ 223 w 364"/>
                <a:gd name="T21" fmla="*/ 103 h 152"/>
                <a:gd name="T22" fmla="*/ 204 w 364"/>
                <a:gd name="T23" fmla="*/ 110 h 152"/>
                <a:gd name="T24" fmla="*/ 185 w 364"/>
                <a:gd name="T25" fmla="*/ 116 h 152"/>
                <a:gd name="T26" fmla="*/ 165 w 364"/>
                <a:gd name="T27" fmla="*/ 122 h 152"/>
                <a:gd name="T28" fmla="*/ 146 w 364"/>
                <a:gd name="T29" fmla="*/ 126 h 152"/>
                <a:gd name="T30" fmla="*/ 126 w 364"/>
                <a:gd name="T31" fmla="*/ 129 h 152"/>
                <a:gd name="T32" fmla="*/ 104 w 364"/>
                <a:gd name="T33" fmla="*/ 130 h 152"/>
                <a:gd name="T34" fmla="*/ 84 w 364"/>
                <a:gd name="T35" fmla="*/ 130 h 152"/>
                <a:gd name="T36" fmla="*/ 84 w 364"/>
                <a:gd name="T37" fmla="*/ 130 h 152"/>
                <a:gd name="T38" fmla="*/ 66 w 364"/>
                <a:gd name="T39" fmla="*/ 130 h 152"/>
                <a:gd name="T40" fmla="*/ 48 w 364"/>
                <a:gd name="T41" fmla="*/ 129 h 152"/>
                <a:gd name="T42" fmla="*/ 16 w 364"/>
                <a:gd name="T43" fmla="*/ 124 h 152"/>
                <a:gd name="T44" fmla="*/ 0 w 364"/>
                <a:gd name="T45" fmla="*/ 142 h 152"/>
                <a:gd name="T46" fmla="*/ 0 w 364"/>
                <a:gd name="T47" fmla="*/ 142 h 152"/>
                <a:gd name="T48" fmla="*/ 23 w 364"/>
                <a:gd name="T49" fmla="*/ 146 h 152"/>
                <a:gd name="T50" fmla="*/ 44 w 364"/>
                <a:gd name="T51" fmla="*/ 149 h 152"/>
                <a:gd name="T52" fmla="*/ 64 w 364"/>
                <a:gd name="T53" fmla="*/ 150 h 152"/>
                <a:gd name="T54" fmla="*/ 84 w 364"/>
                <a:gd name="T55" fmla="*/ 152 h 152"/>
                <a:gd name="T56" fmla="*/ 84 w 364"/>
                <a:gd name="T57" fmla="*/ 152 h 152"/>
                <a:gd name="T58" fmla="*/ 107 w 364"/>
                <a:gd name="T59" fmla="*/ 150 h 152"/>
                <a:gd name="T60" fmla="*/ 128 w 364"/>
                <a:gd name="T61" fmla="*/ 149 h 152"/>
                <a:gd name="T62" fmla="*/ 148 w 364"/>
                <a:gd name="T63" fmla="*/ 146 h 152"/>
                <a:gd name="T64" fmla="*/ 168 w 364"/>
                <a:gd name="T65" fmla="*/ 142 h 152"/>
                <a:gd name="T66" fmla="*/ 188 w 364"/>
                <a:gd name="T67" fmla="*/ 136 h 152"/>
                <a:gd name="T68" fmla="*/ 208 w 364"/>
                <a:gd name="T69" fmla="*/ 130 h 152"/>
                <a:gd name="T70" fmla="*/ 227 w 364"/>
                <a:gd name="T71" fmla="*/ 123 h 152"/>
                <a:gd name="T72" fmla="*/ 244 w 364"/>
                <a:gd name="T73" fmla="*/ 114 h 152"/>
                <a:gd name="T74" fmla="*/ 263 w 364"/>
                <a:gd name="T75" fmla="*/ 106 h 152"/>
                <a:gd name="T76" fmla="*/ 278 w 364"/>
                <a:gd name="T77" fmla="*/ 96 h 152"/>
                <a:gd name="T78" fmla="*/ 295 w 364"/>
                <a:gd name="T79" fmla="*/ 86 h 152"/>
                <a:gd name="T80" fmla="*/ 311 w 364"/>
                <a:gd name="T81" fmla="*/ 74 h 152"/>
                <a:gd name="T82" fmla="*/ 325 w 364"/>
                <a:gd name="T83" fmla="*/ 63 h 152"/>
                <a:gd name="T84" fmla="*/ 340 w 364"/>
                <a:gd name="T85" fmla="*/ 52 h 152"/>
                <a:gd name="T86" fmla="*/ 352 w 364"/>
                <a:gd name="T87" fmla="*/ 39 h 152"/>
                <a:gd name="T88" fmla="*/ 364 w 364"/>
                <a:gd name="T89" fmla="*/ 25 h 152"/>
                <a:gd name="T90" fmla="*/ 360 w 364"/>
                <a:gd name="T91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64" h="152">
                  <a:moveTo>
                    <a:pt x="360" y="0"/>
                  </a:moveTo>
                  <a:lnTo>
                    <a:pt x="360" y="0"/>
                  </a:lnTo>
                  <a:lnTo>
                    <a:pt x="347" y="15"/>
                  </a:lnTo>
                  <a:lnTo>
                    <a:pt x="334" y="29"/>
                  </a:lnTo>
                  <a:lnTo>
                    <a:pt x="320" y="42"/>
                  </a:lnTo>
                  <a:lnTo>
                    <a:pt x="305" y="55"/>
                  </a:lnTo>
                  <a:lnTo>
                    <a:pt x="290" y="66"/>
                  </a:lnTo>
                  <a:lnTo>
                    <a:pt x="274" y="76"/>
                  </a:lnTo>
                  <a:lnTo>
                    <a:pt x="257" y="86"/>
                  </a:lnTo>
                  <a:lnTo>
                    <a:pt x="240" y="94"/>
                  </a:lnTo>
                  <a:lnTo>
                    <a:pt x="223" y="103"/>
                  </a:lnTo>
                  <a:lnTo>
                    <a:pt x="204" y="110"/>
                  </a:lnTo>
                  <a:lnTo>
                    <a:pt x="185" y="116"/>
                  </a:lnTo>
                  <a:lnTo>
                    <a:pt x="165" y="122"/>
                  </a:lnTo>
                  <a:lnTo>
                    <a:pt x="146" y="126"/>
                  </a:lnTo>
                  <a:lnTo>
                    <a:pt x="126" y="129"/>
                  </a:lnTo>
                  <a:lnTo>
                    <a:pt x="104" y="130"/>
                  </a:lnTo>
                  <a:lnTo>
                    <a:pt x="84" y="130"/>
                  </a:lnTo>
                  <a:lnTo>
                    <a:pt x="84" y="130"/>
                  </a:lnTo>
                  <a:lnTo>
                    <a:pt x="66" y="130"/>
                  </a:lnTo>
                  <a:lnTo>
                    <a:pt x="48" y="129"/>
                  </a:lnTo>
                  <a:lnTo>
                    <a:pt x="16" y="124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23" y="146"/>
                  </a:lnTo>
                  <a:lnTo>
                    <a:pt x="44" y="149"/>
                  </a:lnTo>
                  <a:lnTo>
                    <a:pt x="64" y="150"/>
                  </a:lnTo>
                  <a:lnTo>
                    <a:pt x="84" y="152"/>
                  </a:lnTo>
                  <a:lnTo>
                    <a:pt x="84" y="152"/>
                  </a:lnTo>
                  <a:lnTo>
                    <a:pt x="107" y="150"/>
                  </a:lnTo>
                  <a:lnTo>
                    <a:pt x="128" y="149"/>
                  </a:lnTo>
                  <a:lnTo>
                    <a:pt x="148" y="146"/>
                  </a:lnTo>
                  <a:lnTo>
                    <a:pt x="168" y="142"/>
                  </a:lnTo>
                  <a:lnTo>
                    <a:pt x="188" y="136"/>
                  </a:lnTo>
                  <a:lnTo>
                    <a:pt x="208" y="130"/>
                  </a:lnTo>
                  <a:lnTo>
                    <a:pt x="227" y="123"/>
                  </a:lnTo>
                  <a:lnTo>
                    <a:pt x="244" y="114"/>
                  </a:lnTo>
                  <a:lnTo>
                    <a:pt x="263" y="106"/>
                  </a:lnTo>
                  <a:lnTo>
                    <a:pt x="278" y="96"/>
                  </a:lnTo>
                  <a:lnTo>
                    <a:pt x="295" y="86"/>
                  </a:lnTo>
                  <a:lnTo>
                    <a:pt x="311" y="74"/>
                  </a:lnTo>
                  <a:lnTo>
                    <a:pt x="325" y="63"/>
                  </a:lnTo>
                  <a:lnTo>
                    <a:pt x="340" y="52"/>
                  </a:lnTo>
                  <a:lnTo>
                    <a:pt x="352" y="39"/>
                  </a:lnTo>
                  <a:lnTo>
                    <a:pt x="364" y="25"/>
                  </a:lnTo>
                  <a:lnTo>
                    <a:pt x="36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5"/>
            <p:cNvSpPr>
              <a:spLocks/>
            </p:cNvSpPr>
            <p:nvPr userDrawn="1"/>
          </p:nvSpPr>
          <p:spPr bwMode="auto">
            <a:xfrm>
              <a:off x="3571" y="1733"/>
              <a:ext cx="708" cy="613"/>
            </a:xfrm>
            <a:custGeom>
              <a:avLst/>
              <a:gdLst>
                <a:gd name="T0" fmla="*/ 654 w 708"/>
                <a:gd name="T1" fmla="*/ 354 h 613"/>
                <a:gd name="T2" fmla="*/ 654 w 708"/>
                <a:gd name="T3" fmla="*/ 354 h 613"/>
                <a:gd name="T4" fmla="*/ 645 w 708"/>
                <a:gd name="T5" fmla="*/ 302 h 613"/>
                <a:gd name="T6" fmla="*/ 628 w 708"/>
                <a:gd name="T7" fmla="*/ 249 h 613"/>
                <a:gd name="T8" fmla="*/ 604 w 708"/>
                <a:gd name="T9" fmla="*/ 199 h 613"/>
                <a:gd name="T10" fmla="*/ 574 w 708"/>
                <a:gd name="T11" fmla="*/ 157 h 613"/>
                <a:gd name="T12" fmla="*/ 561 w 708"/>
                <a:gd name="T13" fmla="*/ 141 h 613"/>
                <a:gd name="T14" fmla="*/ 531 w 708"/>
                <a:gd name="T15" fmla="*/ 111 h 613"/>
                <a:gd name="T16" fmla="*/ 498 w 708"/>
                <a:gd name="T17" fmla="*/ 85 h 613"/>
                <a:gd name="T18" fmla="*/ 462 w 708"/>
                <a:gd name="T19" fmla="*/ 63 h 613"/>
                <a:gd name="T20" fmla="*/ 425 w 708"/>
                <a:gd name="T21" fmla="*/ 45 h 613"/>
                <a:gd name="T22" fmla="*/ 387 w 708"/>
                <a:gd name="T23" fmla="*/ 31 h 613"/>
                <a:gd name="T24" fmla="*/ 345 w 708"/>
                <a:gd name="T25" fmla="*/ 21 h 613"/>
                <a:gd name="T26" fmla="*/ 303 w 708"/>
                <a:gd name="T27" fmla="*/ 17 h 613"/>
                <a:gd name="T28" fmla="*/ 281 w 708"/>
                <a:gd name="T29" fmla="*/ 17 h 613"/>
                <a:gd name="T30" fmla="*/ 238 w 708"/>
                <a:gd name="T31" fmla="*/ 18 h 613"/>
                <a:gd name="T32" fmla="*/ 198 w 708"/>
                <a:gd name="T33" fmla="*/ 25 h 613"/>
                <a:gd name="T34" fmla="*/ 160 w 708"/>
                <a:gd name="T35" fmla="*/ 35 h 613"/>
                <a:gd name="T36" fmla="*/ 124 w 708"/>
                <a:gd name="T37" fmla="*/ 51 h 613"/>
                <a:gd name="T38" fmla="*/ 88 w 708"/>
                <a:gd name="T39" fmla="*/ 70 h 613"/>
                <a:gd name="T40" fmla="*/ 57 w 708"/>
                <a:gd name="T41" fmla="*/ 91 h 613"/>
                <a:gd name="T42" fmla="*/ 27 w 708"/>
                <a:gd name="T43" fmla="*/ 117 h 613"/>
                <a:gd name="T44" fmla="*/ 0 w 708"/>
                <a:gd name="T45" fmla="*/ 144 h 613"/>
                <a:gd name="T46" fmla="*/ 16 w 708"/>
                <a:gd name="T47" fmla="*/ 157 h 613"/>
                <a:gd name="T48" fmla="*/ 41 w 708"/>
                <a:gd name="T49" fmla="*/ 130 h 613"/>
                <a:gd name="T50" fmla="*/ 68 w 708"/>
                <a:gd name="T51" fmla="*/ 107 h 613"/>
                <a:gd name="T52" fmla="*/ 100 w 708"/>
                <a:gd name="T53" fmla="*/ 85 h 613"/>
                <a:gd name="T54" fmla="*/ 133 w 708"/>
                <a:gd name="T55" fmla="*/ 68 h 613"/>
                <a:gd name="T56" fmla="*/ 167 w 708"/>
                <a:gd name="T57" fmla="*/ 55 h 613"/>
                <a:gd name="T58" fmla="*/ 203 w 708"/>
                <a:gd name="T59" fmla="*/ 44 h 613"/>
                <a:gd name="T60" fmla="*/ 241 w 708"/>
                <a:gd name="T61" fmla="*/ 38 h 613"/>
                <a:gd name="T62" fmla="*/ 281 w 708"/>
                <a:gd name="T63" fmla="*/ 35 h 613"/>
                <a:gd name="T64" fmla="*/ 304 w 708"/>
                <a:gd name="T65" fmla="*/ 37 h 613"/>
                <a:gd name="T66" fmla="*/ 351 w 708"/>
                <a:gd name="T67" fmla="*/ 43 h 613"/>
                <a:gd name="T68" fmla="*/ 395 w 708"/>
                <a:gd name="T69" fmla="*/ 54 h 613"/>
                <a:gd name="T70" fmla="*/ 435 w 708"/>
                <a:gd name="T71" fmla="*/ 71 h 613"/>
                <a:gd name="T72" fmla="*/ 474 w 708"/>
                <a:gd name="T73" fmla="*/ 91 h 613"/>
                <a:gd name="T74" fmla="*/ 508 w 708"/>
                <a:gd name="T75" fmla="*/ 117 h 613"/>
                <a:gd name="T76" fmla="*/ 538 w 708"/>
                <a:gd name="T77" fmla="*/ 145 h 613"/>
                <a:gd name="T78" fmla="*/ 565 w 708"/>
                <a:gd name="T79" fmla="*/ 177 h 613"/>
                <a:gd name="T80" fmla="*/ 577 w 708"/>
                <a:gd name="T81" fmla="*/ 194 h 613"/>
                <a:gd name="T82" fmla="*/ 595 w 708"/>
                <a:gd name="T83" fmla="*/ 225 h 613"/>
                <a:gd name="T84" fmla="*/ 609 w 708"/>
                <a:gd name="T85" fmla="*/ 258 h 613"/>
                <a:gd name="T86" fmla="*/ 629 w 708"/>
                <a:gd name="T87" fmla="*/ 326 h 613"/>
                <a:gd name="T88" fmla="*/ 638 w 708"/>
                <a:gd name="T89" fmla="*/ 393 h 613"/>
                <a:gd name="T90" fmla="*/ 635 w 708"/>
                <a:gd name="T91" fmla="*/ 455 h 613"/>
                <a:gd name="T92" fmla="*/ 631 w 708"/>
                <a:gd name="T93" fmla="*/ 478 h 613"/>
                <a:gd name="T94" fmla="*/ 617 w 708"/>
                <a:gd name="T95" fmla="*/ 526 h 613"/>
                <a:gd name="T96" fmla="*/ 599 w 708"/>
                <a:gd name="T97" fmla="*/ 566 h 613"/>
                <a:gd name="T98" fmla="*/ 594 w 708"/>
                <a:gd name="T99" fmla="*/ 613 h 613"/>
                <a:gd name="T100" fmla="*/ 608 w 708"/>
                <a:gd name="T101" fmla="*/ 589 h 613"/>
                <a:gd name="T102" fmla="*/ 632 w 708"/>
                <a:gd name="T103" fmla="*/ 538 h 613"/>
                <a:gd name="T104" fmla="*/ 651 w 708"/>
                <a:gd name="T105" fmla="*/ 476 h 613"/>
                <a:gd name="T106" fmla="*/ 667 w 708"/>
                <a:gd name="T107" fmla="*/ 393 h 613"/>
                <a:gd name="T108" fmla="*/ 674 w 708"/>
                <a:gd name="T109" fmla="*/ 342 h 613"/>
                <a:gd name="T110" fmla="*/ 708 w 708"/>
                <a:gd name="T111" fmla="*/ 0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08" h="613">
                  <a:moveTo>
                    <a:pt x="688" y="0"/>
                  </a:moveTo>
                  <a:lnTo>
                    <a:pt x="654" y="354"/>
                  </a:lnTo>
                  <a:lnTo>
                    <a:pt x="654" y="354"/>
                  </a:lnTo>
                  <a:lnTo>
                    <a:pt x="654" y="354"/>
                  </a:lnTo>
                  <a:lnTo>
                    <a:pt x="651" y="328"/>
                  </a:lnTo>
                  <a:lnTo>
                    <a:pt x="645" y="302"/>
                  </a:lnTo>
                  <a:lnTo>
                    <a:pt x="637" y="275"/>
                  </a:lnTo>
                  <a:lnTo>
                    <a:pt x="628" y="249"/>
                  </a:lnTo>
                  <a:lnTo>
                    <a:pt x="617" y="224"/>
                  </a:lnTo>
                  <a:lnTo>
                    <a:pt x="604" y="199"/>
                  </a:lnTo>
                  <a:lnTo>
                    <a:pt x="589" y="177"/>
                  </a:lnTo>
                  <a:lnTo>
                    <a:pt x="574" y="157"/>
                  </a:lnTo>
                  <a:lnTo>
                    <a:pt x="574" y="157"/>
                  </a:lnTo>
                  <a:lnTo>
                    <a:pt x="561" y="141"/>
                  </a:lnTo>
                  <a:lnTo>
                    <a:pt x="545" y="125"/>
                  </a:lnTo>
                  <a:lnTo>
                    <a:pt x="531" y="111"/>
                  </a:lnTo>
                  <a:lnTo>
                    <a:pt x="515" y="98"/>
                  </a:lnTo>
                  <a:lnTo>
                    <a:pt x="498" y="85"/>
                  </a:lnTo>
                  <a:lnTo>
                    <a:pt x="481" y="74"/>
                  </a:lnTo>
                  <a:lnTo>
                    <a:pt x="462" y="63"/>
                  </a:lnTo>
                  <a:lnTo>
                    <a:pt x="445" y="54"/>
                  </a:lnTo>
                  <a:lnTo>
                    <a:pt x="425" y="45"/>
                  </a:lnTo>
                  <a:lnTo>
                    <a:pt x="407" y="37"/>
                  </a:lnTo>
                  <a:lnTo>
                    <a:pt x="387" y="31"/>
                  </a:lnTo>
                  <a:lnTo>
                    <a:pt x="365" y="25"/>
                  </a:lnTo>
                  <a:lnTo>
                    <a:pt x="345" y="21"/>
                  </a:lnTo>
                  <a:lnTo>
                    <a:pt x="324" y="18"/>
                  </a:lnTo>
                  <a:lnTo>
                    <a:pt x="303" y="17"/>
                  </a:lnTo>
                  <a:lnTo>
                    <a:pt x="281" y="17"/>
                  </a:lnTo>
                  <a:lnTo>
                    <a:pt x="281" y="17"/>
                  </a:lnTo>
                  <a:lnTo>
                    <a:pt x="260" y="17"/>
                  </a:lnTo>
                  <a:lnTo>
                    <a:pt x="238" y="18"/>
                  </a:lnTo>
                  <a:lnTo>
                    <a:pt x="218" y="21"/>
                  </a:lnTo>
                  <a:lnTo>
                    <a:pt x="198" y="25"/>
                  </a:lnTo>
                  <a:lnTo>
                    <a:pt x="180" y="30"/>
                  </a:lnTo>
                  <a:lnTo>
                    <a:pt x="160" y="35"/>
                  </a:lnTo>
                  <a:lnTo>
                    <a:pt x="141" y="43"/>
                  </a:lnTo>
                  <a:lnTo>
                    <a:pt x="124" y="51"/>
                  </a:lnTo>
                  <a:lnTo>
                    <a:pt x="106" y="60"/>
                  </a:lnTo>
                  <a:lnTo>
                    <a:pt x="88" y="70"/>
                  </a:lnTo>
                  <a:lnTo>
                    <a:pt x="73" y="80"/>
                  </a:lnTo>
                  <a:lnTo>
                    <a:pt x="57" y="91"/>
                  </a:lnTo>
                  <a:lnTo>
                    <a:pt x="41" y="102"/>
                  </a:lnTo>
                  <a:lnTo>
                    <a:pt x="27" y="117"/>
                  </a:lnTo>
                  <a:lnTo>
                    <a:pt x="13" y="130"/>
                  </a:lnTo>
                  <a:lnTo>
                    <a:pt x="0" y="144"/>
                  </a:lnTo>
                  <a:lnTo>
                    <a:pt x="16" y="157"/>
                  </a:lnTo>
                  <a:lnTo>
                    <a:pt x="16" y="157"/>
                  </a:lnTo>
                  <a:lnTo>
                    <a:pt x="28" y="142"/>
                  </a:lnTo>
                  <a:lnTo>
                    <a:pt x="41" y="130"/>
                  </a:lnTo>
                  <a:lnTo>
                    <a:pt x="54" y="118"/>
                  </a:lnTo>
                  <a:lnTo>
                    <a:pt x="68" y="107"/>
                  </a:lnTo>
                  <a:lnTo>
                    <a:pt x="84" y="95"/>
                  </a:lnTo>
                  <a:lnTo>
                    <a:pt x="100" y="85"/>
                  </a:lnTo>
                  <a:lnTo>
                    <a:pt x="116" y="77"/>
                  </a:lnTo>
                  <a:lnTo>
                    <a:pt x="133" y="68"/>
                  </a:lnTo>
                  <a:lnTo>
                    <a:pt x="150" y="61"/>
                  </a:lnTo>
                  <a:lnTo>
                    <a:pt x="167" y="55"/>
                  </a:lnTo>
                  <a:lnTo>
                    <a:pt x="184" y="50"/>
                  </a:lnTo>
                  <a:lnTo>
                    <a:pt x="203" y="44"/>
                  </a:lnTo>
                  <a:lnTo>
                    <a:pt x="221" y="41"/>
                  </a:lnTo>
                  <a:lnTo>
                    <a:pt x="241" y="38"/>
                  </a:lnTo>
                  <a:lnTo>
                    <a:pt x="261" y="37"/>
                  </a:lnTo>
                  <a:lnTo>
                    <a:pt x="281" y="35"/>
                  </a:lnTo>
                  <a:lnTo>
                    <a:pt x="281" y="35"/>
                  </a:lnTo>
                  <a:lnTo>
                    <a:pt x="304" y="37"/>
                  </a:lnTo>
                  <a:lnTo>
                    <a:pt x="328" y="38"/>
                  </a:lnTo>
                  <a:lnTo>
                    <a:pt x="351" y="43"/>
                  </a:lnTo>
                  <a:lnTo>
                    <a:pt x="374" y="48"/>
                  </a:lnTo>
                  <a:lnTo>
                    <a:pt x="395" y="54"/>
                  </a:lnTo>
                  <a:lnTo>
                    <a:pt x="415" y="63"/>
                  </a:lnTo>
                  <a:lnTo>
                    <a:pt x="435" y="71"/>
                  </a:lnTo>
                  <a:lnTo>
                    <a:pt x="455" y="81"/>
                  </a:lnTo>
                  <a:lnTo>
                    <a:pt x="474" y="91"/>
                  </a:lnTo>
                  <a:lnTo>
                    <a:pt x="491" y="104"/>
                  </a:lnTo>
                  <a:lnTo>
                    <a:pt x="508" y="117"/>
                  </a:lnTo>
                  <a:lnTo>
                    <a:pt x="524" y="131"/>
                  </a:lnTo>
                  <a:lnTo>
                    <a:pt x="538" y="145"/>
                  </a:lnTo>
                  <a:lnTo>
                    <a:pt x="552" y="161"/>
                  </a:lnTo>
                  <a:lnTo>
                    <a:pt x="565" y="177"/>
                  </a:lnTo>
                  <a:lnTo>
                    <a:pt x="577" y="194"/>
                  </a:lnTo>
                  <a:lnTo>
                    <a:pt x="577" y="194"/>
                  </a:lnTo>
                  <a:lnTo>
                    <a:pt x="587" y="209"/>
                  </a:lnTo>
                  <a:lnTo>
                    <a:pt x="595" y="225"/>
                  </a:lnTo>
                  <a:lnTo>
                    <a:pt x="602" y="241"/>
                  </a:lnTo>
                  <a:lnTo>
                    <a:pt x="609" y="258"/>
                  </a:lnTo>
                  <a:lnTo>
                    <a:pt x="621" y="292"/>
                  </a:lnTo>
                  <a:lnTo>
                    <a:pt x="629" y="326"/>
                  </a:lnTo>
                  <a:lnTo>
                    <a:pt x="635" y="359"/>
                  </a:lnTo>
                  <a:lnTo>
                    <a:pt x="638" y="393"/>
                  </a:lnTo>
                  <a:lnTo>
                    <a:pt x="638" y="425"/>
                  </a:lnTo>
                  <a:lnTo>
                    <a:pt x="635" y="455"/>
                  </a:lnTo>
                  <a:lnTo>
                    <a:pt x="635" y="455"/>
                  </a:lnTo>
                  <a:lnTo>
                    <a:pt x="631" y="478"/>
                  </a:lnTo>
                  <a:lnTo>
                    <a:pt x="622" y="509"/>
                  </a:lnTo>
                  <a:lnTo>
                    <a:pt x="617" y="526"/>
                  </a:lnTo>
                  <a:lnTo>
                    <a:pt x="608" y="546"/>
                  </a:lnTo>
                  <a:lnTo>
                    <a:pt x="599" y="566"/>
                  </a:lnTo>
                  <a:lnTo>
                    <a:pt x="587" y="586"/>
                  </a:lnTo>
                  <a:lnTo>
                    <a:pt x="594" y="613"/>
                  </a:lnTo>
                  <a:lnTo>
                    <a:pt x="594" y="613"/>
                  </a:lnTo>
                  <a:lnTo>
                    <a:pt x="608" y="589"/>
                  </a:lnTo>
                  <a:lnTo>
                    <a:pt x="621" y="565"/>
                  </a:lnTo>
                  <a:lnTo>
                    <a:pt x="632" y="538"/>
                  </a:lnTo>
                  <a:lnTo>
                    <a:pt x="642" y="509"/>
                  </a:lnTo>
                  <a:lnTo>
                    <a:pt x="651" y="476"/>
                  </a:lnTo>
                  <a:lnTo>
                    <a:pt x="659" y="438"/>
                  </a:lnTo>
                  <a:lnTo>
                    <a:pt x="667" y="393"/>
                  </a:lnTo>
                  <a:lnTo>
                    <a:pt x="674" y="342"/>
                  </a:lnTo>
                  <a:lnTo>
                    <a:pt x="674" y="342"/>
                  </a:lnTo>
                  <a:lnTo>
                    <a:pt x="695" y="128"/>
                  </a:lnTo>
                  <a:lnTo>
                    <a:pt x="708" y="0"/>
                  </a:lnTo>
                  <a:lnTo>
                    <a:pt x="6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987003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C6077-A970-44A0-AF59-C84E61B47504}" type="datetime1">
              <a:rPr lang="en-GB" smtClean="0"/>
              <a:t>09/04/2019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55979-00CC-4874-A80E-0959E76EB9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0386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1962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1962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D1DF7-C02B-4FAF-9CB5-9EBA55B0C227}" type="datetime1">
              <a:rPr lang="en-GB" smtClean="0"/>
              <a:t>09/04/2019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55979-00CC-4874-A80E-0959E76EB9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4988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3420000" cy="41010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386000" y="1825625"/>
            <a:ext cx="3420000" cy="41010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D1DF7-C02B-4FAF-9CB5-9EBA55B0C227}" type="datetime1">
              <a:rPr lang="en-GB" smtClean="0"/>
              <a:t>09/04/2019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55979-00CC-4874-A80E-0959E76EB92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8668C51-C960-0D4C-BFF7-F96E45146457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7933800" y="1825625"/>
            <a:ext cx="3420000" cy="41010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6960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5085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5085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B127-BA04-43F6-B7C9-84BA7296C5A8}" type="datetime1">
              <a:rPr lang="en-GB" smtClean="0"/>
              <a:t>09/04/2019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55979-00CC-4874-A80E-0959E76EB9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1315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B9B73-30B4-4E09-B086-0E7BE54EB26A}" type="datetime1">
              <a:rPr lang="en-GB" smtClean="0"/>
              <a:t>09/04/2019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55979-00CC-4874-A80E-0959E76EB9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954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D6C8D-D950-48EE-A424-976A5AB4C0D8}" type="datetime1">
              <a:rPr lang="en-GB" smtClean="0"/>
              <a:t>09/04/2019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55979-00CC-4874-A80E-0959E76EB9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16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DCF47-207F-4B8A-9E7B-BC96AAF80379}" type="datetime1">
              <a:rPr lang="en-GB" smtClean="0"/>
              <a:t>09/04/2019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55979-00CC-4874-A80E-0959E76EB9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9696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A1B49-66FA-439E-9832-A76EA3CDC064}" type="datetime1">
              <a:rPr lang="en-GB" smtClean="0"/>
              <a:t>09/04/2019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55979-00CC-4874-A80E-0959E76EB9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213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w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B7785C4-FD67-2C48-B0F4-5E5BCF05C23A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0932"/>
            <a:ext cx="12192000" cy="8473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08" y="6138369"/>
            <a:ext cx="643409" cy="6364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85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37351" y="6262302"/>
            <a:ext cx="872071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A70E6A0D-B971-47F6-B20D-619954E64387}" type="datetime1">
              <a:rPr lang="en-GB" smtClean="0"/>
              <a:pPr/>
              <a:t>09/04/2019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67468" y="6262302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24361" y="6278898"/>
            <a:ext cx="482600" cy="331932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CD55979-00CC-4874-A80E-0959E76EB92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5000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3" r:id="rId10"/>
    <p:sldLayoutId id="214748366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571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hyperlink" Target="https://gitlab.cern.ch/hse-see-co/REMUS/kafka-consumer-demo" TargetMode="Externa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lab.cern.ch/hse-see-co/WCCDrivers/kafka" TargetMode="Externa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diagramData" Target="../diagrams/data1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11" Type="http://schemas.openxmlformats.org/officeDocument/2006/relationships/image" Target="../media/image36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4.png"/><Relationship Id="rId1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jpe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12" Type="http://schemas.openxmlformats.org/officeDocument/2006/relationships/image" Target="../media/image15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723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" y="2790727"/>
            <a:ext cx="2381250" cy="2428875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DC0569-1EAA-D74B-B736-1E2DC64BB0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 smtClean="0"/>
              <a:t>08.03.2019</a:t>
            </a:r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D86766-DDA9-C546-A2F8-7ED1BA7E30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EDMS no: </a:t>
            </a:r>
            <a:r>
              <a:rPr lang="en-US" dirty="0" smtClean="0"/>
              <a:t>2107473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3F1D3F-DA84-ED42-86E9-B437874DC19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8315A1-AD56-E545-8BC0-EBF435A9D318}"/>
              </a:ext>
            </a:extLst>
          </p:cNvPr>
          <p:cNvSpPr/>
          <p:nvPr/>
        </p:nvSpPr>
        <p:spPr>
          <a:xfrm>
            <a:off x="1" y="755605"/>
            <a:ext cx="12192000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ts val="24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000" b="1" dirty="0" smtClean="0"/>
              <a:t>The KAFKA </a:t>
            </a:r>
            <a:r>
              <a:rPr lang="en-US" sz="2000" b="1" dirty="0" err="1" smtClean="0"/>
              <a:t>WinCC</a:t>
            </a:r>
            <a:r>
              <a:rPr lang="en-US" sz="2000" b="1" dirty="0" smtClean="0"/>
              <a:t> OA driver can subscribe to topics and ingest data:</a:t>
            </a:r>
            <a:endParaRPr lang="en-GB" sz="2000" dirty="0">
              <a:solidFill>
                <a:srgbClr val="FF0000"/>
              </a:solidFill>
            </a:endParaRPr>
          </a:p>
          <a:p>
            <a:pPr lvl="1" indent="-228600">
              <a:lnSpc>
                <a:spcPts val="2400"/>
              </a:lnSpc>
              <a:buFont typeface="Courier New" panose="02070309020205020404" pitchFamily="49" charset="0"/>
              <a:buChar char="o"/>
            </a:pPr>
            <a:r>
              <a:rPr lang="en-GB" dirty="0" smtClean="0"/>
              <a:t>Generically </a:t>
            </a:r>
            <a:r>
              <a:rPr lang="en-GB" dirty="0"/>
              <a:t>addressed with the </a:t>
            </a:r>
            <a:r>
              <a:rPr lang="en-GB" dirty="0" err="1"/>
              <a:t>WinCC</a:t>
            </a:r>
            <a:r>
              <a:rPr lang="en-GB" dirty="0"/>
              <a:t> OA Kafka driver</a:t>
            </a:r>
          </a:p>
          <a:p>
            <a:pPr lvl="1" indent="-228600">
              <a:lnSpc>
                <a:spcPts val="2400"/>
              </a:lnSpc>
              <a:buFont typeface="Courier New" panose="02070309020205020404" pitchFamily="49" charset="0"/>
              <a:buChar char="o"/>
            </a:pPr>
            <a:r>
              <a:rPr lang="en-GB" dirty="0"/>
              <a:t>KAFKA TOPIC$KAFKA </a:t>
            </a:r>
            <a:r>
              <a:rPr lang="en-GB" dirty="0" smtClean="0"/>
              <a:t>KEY</a:t>
            </a:r>
            <a:endParaRPr lang="en-GB" dirty="0"/>
          </a:p>
          <a:p>
            <a:pPr lvl="2" indent="-228600">
              <a:lnSpc>
                <a:spcPts val="2400"/>
              </a:lnSpc>
              <a:buFont typeface="Courier New" panose="02070309020205020404" pitchFamily="49" charset="0"/>
              <a:buChar char="o"/>
            </a:pPr>
            <a:r>
              <a:rPr lang="en-GB" dirty="0"/>
              <a:t>Ex: </a:t>
            </a:r>
            <a:r>
              <a:rPr lang="en-GB" dirty="0" smtClean="0"/>
              <a:t>remustest_demo$CROME_1273.Meas.AvgValue</a:t>
            </a:r>
          </a:p>
          <a:p>
            <a:pPr marL="228600" indent="-228600">
              <a:lnSpc>
                <a:spcPts val="24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000" b="1" dirty="0" smtClean="0"/>
              <a:t>Example practical application: link two </a:t>
            </a:r>
            <a:r>
              <a:rPr lang="en-US" sz="2000" b="1" dirty="0" err="1" smtClean="0"/>
              <a:t>WinCCOA</a:t>
            </a:r>
            <a:r>
              <a:rPr lang="en-US" sz="2000" b="1" dirty="0" smtClean="0"/>
              <a:t> SCADA Systems </a:t>
            </a:r>
          </a:p>
          <a:p>
            <a:pPr lvl="2" indent="-228600">
              <a:lnSpc>
                <a:spcPts val="2400"/>
              </a:lnSpc>
              <a:buFont typeface="Courier New" panose="02070309020205020404" pitchFamily="49" charset="0"/>
              <a:buChar char="o"/>
            </a:pPr>
            <a:endParaRPr lang="en-GB" dirty="0" smtClean="0">
              <a:sym typeface="Wingdings" panose="05000000000000000000" pitchFamily="2" charset="2"/>
            </a:endParaRPr>
          </a:p>
          <a:p>
            <a:pPr marL="685800" lvl="1" indent="-228600">
              <a:lnSpc>
                <a:spcPts val="24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en-US" sz="2000" b="1" dirty="0">
              <a:solidFill>
                <a:srgbClr val="0055A0"/>
              </a:solidFill>
            </a:endParaRPr>
          </a:p>
          <a:p>
            <a:pPr lvl="2" indent="-228600">
              <a:lnSpc>
                <a:spcPts val="2400"/>
              </a:lnSpc>
              <a:buFont typeface="Courier New" panose="02070309020205020404" pitchFamily="49" charset="0"/>
              <a:buChar char="o"/>
            </a:pP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916C532-A2CB-B24E-93F3-D193FF216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95" y="13649"/>
            <a:ext cx="11792366" cy="816084"/>
          </a:xfrm>
        </p:spPr>
        <p:txBody>
          <a:bodyPr>
            <a:noAutofit/>
          </a:bodyPr>
          <a:lstStyle/>
          <a:p>
            <a:r>
              <a:rPr lang="en-GB" sz="2400" b="1" dirty="0" smtClean="0"/>
              <a:t>KAFKA – </a:t>
            </a:r>
            <a:r>
              <a:rPr lang="en-GB" sz="2400" b="1" dirty="0" err="1" smtClean="0"/>
              <a:t>WinCC</a:t>
            </a:r>
            <a:r>
              <a:rPr lang="en-GB" sz="2400" b="1" dirty="0" smtClean="0"/>
              <a:t> OA Data Ingestion (slide added on 09.04.2019)</a:t>
            </a:r>
            <a:endParaRPr lang="en-GB" sz="2400" b="1" dirty="0"/>
          </a:p>
        </p:txBody>
      </p:sp>
      <p:pic>
        <p:nvPicPr>
          <p:cNvPr id="9" name="Picture 8" descr="Apache Kafka - Wikipedi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030" y="3962107"/>
            <a:ext cx="450834" cy="703301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125696" y="3976713"/>
            <a:ext cx="3440852" cy="523220"/>
            <a:chOff x="2115618" y="4054062"/>
            <a:chExt cx="2634825" cy="523220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167468" y="4331844"/>
              <a:ext cx="2109758" cy="0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115618" y="4054062"/>
              <a:ext cx="26348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Stream </a:t>
              </a:r>
              <a:r>
                <a:rPr lang="en-US" sz="1400" dirty="0"/>
                <a:t>from `</a:t>
              </a:r>
              <a:r>
                <a:rPr lang="en-US" sz="1400" dirty="0" err="1" smtClean="0"/>
                <a:t>remus_test</a:t>
              </a:r>
              <a:r>
                <a:rPr lang="en-US" sz="1400" dirty="0" smtClean="0"/>
                <a:t>` system</a:t>
              </a:r>
            </a:p>
            <a:p>
              <a:r>
                <a:rPr lang="en-US" sz="1400" dirty="0" smtClean="0"/>
                <a:t>to `</a:t>
              </a:r>
              <a:r>
                <a:rPr lang="en-US" sz="1400" dirty="0" err="1" smtClean="0"/>
                <a:t>remustest_demo</a:t>
              </a:r>
              <a:r>
                <a:rPr lang="en-US" sz="1400" dirty="0" smtClean="0"/>
                <a:t>` topic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1546" y="2675139"/>
            <a:ext cx="4304939" cy="3277235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5405864" y="4006041"/>
            <a:ext cx="6126880" cy="523220"/>
            <a:chOff x="5405864" y="4006041"/>
            <a:chExt cx="6126880" cy="523220"/>
          </a:xfrm>
        </p:grpSpPr>
        <p:cxnSp>
          <p:nvCxnSpPr>
            <p:cNvPr id="19" name="Straight Arrow Connector 18"/>
            <p:cNvCxnSpPr/>
            <p:nvPr/>
          </p:nvCxnSpPr>
          <p:spPr>
            <a:xfrm flipH="1" flipV="1">
              <a:off x="5405864" y="4273118"/>
              <a:ext cx="2285682" cy="1"/>
            </a:xfrm>
            <a:prstGeom prst="straightConnector1">
              <a:avLst/>
            </a:prstGeom>
            <a:ln w="317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5436744" y="4006041"/>
              <a:ext cx="6096000" cy="52322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400" dirty="0" smtClean="0"/>
                <a:t>Ingest into `System1` from</a:t>
              </a:r>
            </a:p>
            <a:p>
              <a:r>
                <a:rPr lang="en-US" sz="1400" dirty="0" smtClean="0"/>
                <a:t> </a:t>
              </a:r>
              <a:r>
                <a:rPr lang="en-US" sz="1400" dirty="0"/>
                <a:t>`</a:t>
              </a:r>
              <a:r>
                <a:rPr lang="en-US" sz="1400" dirty="0" err="1"/>
                <a:t>remustest_demo</a:t>
              </a:r>
              <a:r>
                <a:rPr lang="en-US" sz="1400" dirty="0"/>
                <a:t>` topic</a:t>
              </a:r>
            </a:p>
          </p:txBody>
        </p:sp>
      </p:grpSp>
      <p:sp>
        <p:nvSpPr>
          <p:cNvPr id="22" name="Rectangle 21"/>
          <p:cNvSpPr/>
          <p:nvPr/>
        </p:nvSpPr>
        <p:spPr>
          <a:xfrm>
            <a:off x="12065" y="5281878"/>
            <a:ext cx="7483965" cy="754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ts val="24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b="1" dirty="0" smtClean="0"/>
              <a:t>Try out this demo </a:t>
            </a:r>
            <a:r>
              <a:rPr lang="en-US" b="1" dirty="0" err="1" smtClean="0"/>
              <a:t>WinCC</a:t>
            </a:r>
            <a:r>
              <a:rPr lang="en-US" b="1" dirty="0" smtClean="0"/>
              <a:t> KAFKA consumer application: </a:t>
            </a:r>
          </a:p>
          <a:p>
            <a:pPr marL="742950" lvl="1" indent="-285750">
              <a:lnSpc>
                <a:spcPts val="24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600" b="1" dirty="0" err="1" smtClean="0">
                <a:hlinkClick r:id="rId5"/>
              </a:rPr>
              <a:t>kafka</a:t>
            </a:r>
            <a:r>
              <a:rPr lang="en-US" sz="1600" b="1" dirty="0" smtClean="0">
                <a:hlinkClick r:id="rId5"/>
              </a:rPr>
              <a:t>-consumer-demo on </a:t>
            </a:r>
            <a:r>
              <a:rPr lang="en-US" sz="1600" b="1" dirty="0" err="1" smtClean="0">
                <a:hlinkClick r:id="rId5"/>
              </a:rPr>
              <a:t>gitlab</a:t>
            </a:r>
            <a:endParaRPr lang="en-US" sz="1600" b="1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5696" y="3031703"/>
            <a:ext cx="1063922" cy="51507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506946" y="4572159"/>
            <a:ext cx="1595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e-group ACLs</a:t>
            </a:r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91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DC0569-1EAA-D74B-B736-1E2DC64BB0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 smtClean="0"/>
              <a:t>08.03.2019</a:t>
            </a:r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D86766-DDA9-C546-A2F8-7ED1BA7E30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EDMS no: </a:t>
            </a:r>
            <a:r>
              <a:rPr lang="en-US" dirty="0" smtClean="0"/>
              <a:t>2107473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3F1D3F-DA84-ED42-86E9-B437874DC19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8315A1-AD56-E545-8BC0-EBF435A9D318}"/>
              </a:ext>
            </a:extLst>
          </p:cNvPr>
          <p:cNvSpPr/>
          <p:nvPr/>
        </p:nvSpPr>
        <p:spPr>
          <a:xfrm>
            <a:off x="1" y="755605"/>
            <a:ext cx="1219200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ts val="24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0055A0"/>
                </a:solidFill>
              </a:rPr>
              <a:t>Use of Kafka for REMUS </a:t>
            </a:r>
            <a:r>
              <a:rPr lang="en-US" sz="2000" b="1" dirty="0" err="1" smtClean="0">
                <a:solidFill>
                  <a:srgbClr val="0055A0"/>
                </a:solidFill>
              </a:rPr>
              <a:t>RealTime</a:t>
            </a:r>
            <a:r>
              <a:rPr lang="en-US" sz="2000" b="1" dirty="0" smtClean="0">
                <a:solidFill>
                  <a:srgbClr val="0055A0"/>
                </a:solidFill>
              </a:rPr>
              <a:t> streaming</a:t>
            </a:r>
            <a:endParaRPr lang="en-GB" sz="2000" dirty="0">
              <a:solidFill>
                <a:srgbClr val="0055A0"/>
              </a:solidFill>
            </a:endParaRPr>
          </a:p>
          <a:p>
            <a:pPr lvl="1" indent="-228600">
              <a:lnSpc>
                <a:spcPts val="2400"/>
              </a:lnSpc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0055A0"/>
                </a:solidFill>
              </a:rPr>
              <a:t>Tie off DIP dependencies </a:t>
            </a:r>
            <a:endParaRPr lang="en-US" dirty="0">
              <a:solidFill>
                <a:srgbClr val="0055A0"/>
              </a:solidFill>
            </a:endParaRPr>
          </a:p>
          <a:p>
            <a:pPr lvl="1" indent="-228600">
              <a:lnSpc>
                <a:spcPts val="2400"/>
              </a:lnSpc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0055A0"/>
                </a:solidFill>
              </a:rPr>
              <a:t>Open the door for new solutions</a:t>
            </a:r>
            <a:endParaRPr lang="en-US" dirty="0">
              <a:solidFill>
                <a:srgbClr val="0055A0"/>
              </a:solidFill>
            </a:endParaRPr>
          </a:p>
          <a:p>
            <a:pPr marL="228600" indent="-228600">
              <a:lnSpc>
                <a:spcPts val="24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en-US" sz="2000" b="1" dirty="0"/>
          </a:p>
          <a:p>
            <a:pPr marL="228600" indent="-228600">
              <a:lnSpc>
                <a:spcPts val="24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000" b="1" dirty="0" smtClean="0"/>
              <a:t>Generic </a:t>
            </a:r>
            <a:r>
              <a:rPr lang="en-US" sz="2000" b="1" dirty="0" err="1" smtClean="0"/>
              <a:t>WinCC</a:t>
            </a:r>
            <a:r>
              <a:rPr lang="en-US" sz="2000" b="1" dirty="0" smtClean="0"/>
              <a:t> OA Kafka driver</a:t>
            </a:r>
            <a:endParaRPr lang="en-GB" sz="2000" dirty="0"/>
          </a:p>
          <a:p>
            <a:pPr lvl="1" indent="-228600">
              <a:lnSpc>
                <a:spcPts val="2400"/>
              </a:lnSpc>
              <a:buFont typeface="Courier New" panose="02070309020205020404" pitchFamily="49" charset="0"/>
              <a:buChar char="o"/>
            </a:pPr>
            <a:r>
              <a:rPr lang="en-US" dirty="0" smtClean="0"/>
              <a:t>Stream </a:t>
            </a:r>
            <a:r>
              <a:rPr lang="en-US" dirty="0" smtClean="0"/>
              <a:t>and ingest any </a:t>
            </a:r>
            <a:r>
              <a:rPr lang="en-US" dirty="0" err="1" smtClean="0"/>
              <a:t>WinCC</a:t>
            </a:r>
            <a:r>
              <a:rPr lang="en-US" dirty="0" smtClean="0"/>
              <a:t> OA DPs to the IT infrastructure</a:t>
            </a:r>
          </a:p>
          <a:p>
            <a:pPr lvl="1" indent="-228600">
              <a:lnSpc>
                <a:spcPts val="2400"/>
              </a:lnSpc>
              <a:buFont typeface="Courier New" panose="02070309020205020404" pitchFamily="49" charset="0"/>
              <a:buChar char="o"/>
            </a:pPr>
            <a:r>
              <a:rPr lang="en-US" dirty="0" err="1" smtClean="0"/>
              <a:t>Debouncing</a:t>
            </a:r>
            <a:r>
              <a:rPr lang="en-US" dirty="0" smtClean="0"/>
              <a:t> </a:t>
            </a:r>
            <a:r>
              <a:rPr lang="en-US" dirty="0" smtClean="0"/>
              <a:t>mechanism for streaming </a:t>
            </a:r>
            <a:r>
              <a:rPr lang="en-US" dirty="0" smtClean="0"/>
              <a:t>to cope with </a:t>
            </a:r>
            <a:r>
              <a:rPr lang="en-US" dirty="0" err="1" smtClean="0"/>
              <a:t>WinCC</a:t>
            </a:r>
            <a:r>
              <a:rPr lang="en-US" dirty="0" smtClean="0"/>
              <a:t> OA design if needed</a:t>
            </a:r>
          </a:p>
          <a:p>
            <a:pPr lvl="1" indent="-228600">
              <a:lnSpc>
                <a:spcPts val="2400"/>
              </a:lnSpc>
              <a:buFont typeface="Courier New" panose="02070309020205020404" pitchFamily="49" charset="0"/>
              <a:buChar char="o"/>
            </a:pPr>
            <a:r>
              <a:rPr lang="en-US" dirty="0" smtClean="0"/>
              <a:t>Small </a:t>
            </a:r>
            <a:r>
              <a:rPr lang="en-US" dirty="0"/>
              <a:t>code base: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gitlab.cern.ch/hse-see-co/WCCDrivers/kafka</a:t>
            </a:r>
            <a:r>
              <a:rPr lang="en-US" dirty="0" smtClean="0"/>
              <a:t> </a:t>
            </a:r>
          </a:p>
          <a:p>
            <a:pPr lvl="1" indent="-228600">
              <a:lnSpc>
                <a:spcPts val="2400"/>
              </a:lnSpc>
              <a:buFont typeface="Courier New" panose="02070309020205020404" pitchFamily="49" charset="0"/>
              <a:buChar char="o"/>
            </a:pPr>
            <a:endParaRPr lang="en-US" sz="2000" b="1" dirty="0" smtClean="0"/>
          </a:p>
          <a:p>
            <a:pPr marL="228600" indent="-228600">
              <a:lnSpc>
                <a:spcPts val="24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000" b="1" dirty="0" smtClean="0"/>
              <a:t>Kafka clusters available from GPN and TN</a:t>
            </a:r>
          </a:p>
          <a:p>
            <a:pPr marL="685800" lvl="1" indent="-228600">
              <a:lnSpc>
                <a:spcPts val="24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000" b="1" dirty="0" smtClean="0"/>
              <a:t>Thank you IT-DB ! </a:t>
            </a:r>
          </a:p>
          <a:p>
            <a:pPr marL="685800" lvl="1" indent="-228600">
              <a:lnSpc>
                <a:spcPts val="24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en-US" sz="2000" b="1" dirty="0"/>
          </a:p>
          <a:p>
            <a:pPr marL="228600" indent="-228600">
              <a:lnSpc>
                <a:spcPts val="24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000" b="1" dirty="0" smtClean="0"/>
              <a:t>Open for collaborative development and promotion of KAFKA CERN-wise</a:t>
            </a:r>
            <a:endParaRPr lang="en-GB" sz="2000" dirty="0" smtClean="0"/>
          </a:p>
          <a:p>
            <a:pPr lvl="2" indent="-228600">
              <a:lnSpc>
                <a:spcPts val="2400"/>
              </a:lnSpc>
              <a:buFont typeface="Courier New" panose="02070309020205020404" pitchFamily="49" charset="0"/>
              <a:buChar char="o"/>
            </a:pPr>
            <a:endParaRPr lang="en-GB" dirty="0">
              <a:sym typeface="Wingdings" panose="05000000000000000000" pitchFamily="2" charset="2"/>
            </a:endParaRPr>
          </a:p>
          <a:p>
            <a:pPr lvl="2" indent="-228600">
              <a:lnSpc>
                <a:spcPts val="2400"/>
              </a:lnSpc>
              <a:buFont typeface="Courier New" panose="02070309020205020404" pitchFamily="49" charset="0"/>
              <a:buChar char="o"/>
            </a:pP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916C532-A2CB-B24E-93F3-D193FF216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95" y="13649"/>
            <a:ext cx="11792366" cy="816084"/>
          </a:xfrm>
        </p:spPr>
        <p:txBody>
          <a:bodyPr>
            <a:noAutofit/>
          </a:bodyPr>
          <a:lstStyle/>
          <a:p>
            <a:r>
              <a:rPr lang="en-GB" sz="2400" b="1" dirty="0" smtClean="0"/>
              <a:t>Key takeaways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80359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fr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 smtClean="0"/>
              <a:t>08.03.2019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EDMS no: 2107473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91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536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DC0569-1EAA-D74B-B736-1E2DC64BB0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 smtClean="0"/>
              <a:t>08.03.2019</a:t>
            </a:r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D86766-DDA9-C546-A2F8-7ED1BA7E30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EDMS no: </a:t>
            </a:r>
            <a:r>
              <a:rPr lang="en-US" dirty="0" smtClean="0"/>
              <a:t>2107473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3F1D3F-DA84-ED42-86E9-B437874DC19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916C532-A2CB-B24E-93F3-D193FF216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95" y="13649"/>
            <a:ext cx="11792366" cy="816084"/>
          </a:xfrm>
        </p:spPr>
        <p:txBody>
          <a:bodyPr>
            <a:noAutofit/>
          </a:bodyPr>
          <a:lstStyle/>
          <a:p>
            <a:r>
              <a:rPr lang="en-GB" sz="2400" b="1" dirty="0" smtClean="0"/>
              <a:t>REMUS Architecture</a:t>
            </a:r>
            <a:endParaRPr lang="en-GB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71" y="614925"/>
            <a:ext cx="9570181" cy="523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8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DC0569-1EAA-D74B-B736-1E2DC64BB0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 smtClean="0"/>
              <a:t>08.03.2019</a:t>
            </a:r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D86766-DDA9-C546-A2F8-7ED1BA7E30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EDMS no: </a:t>
            </a:r>
            <a:r>
              <a:rPr lang="en-US" dirty="0" smtClean="0"/>
              <a:t>2107473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3F1D3F-DA84-ED42-86E9-B437874DC19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916C532-A2CB-B24E-93F3-D193FF216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95" y="13649"/>
            <a:ext cx="11792366" cy="816084"/>
          </a:xfrm>
        </p:spPr>
        <p:txBody>
          <a:bodyPr>
            <a:noAutofit/>
          </a:bodyPr>
          <a:lstStyle/>
          <a:p>
            <a:r>
              <a:rPr lang="en-GB" sz="2400" b="1" dirty="0" smtClean="0"/>
              <a:t>REMUS – Main Functionalities</a:t>
            </a:r>
            <a:endParaRPr lang="en-GB" sz="2400" b="1" dirty="0"/>
          </a:p>
        </p:txBody>
      </p:sp>
      <p:graphicFrame>
        <p:nvGraphicFramePr>
          <p:cNvPr id="9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7946196"/>
              </p:ext>
            </p:extLst>
          </p:nvPr>
        </p:nvGraphicFramePr>
        <p:xfrm>
          <a:off x="4776516" y="2776527"/>
          <a:ext cx="2954510" cy="276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Oval 9"/>
          <p:cNvSpPr/>
          <p:nvPr/>
        </p:nvSpPr>
        <p:spPr>
          <a:xfrm>
            <a:off x="5346477" y="3928999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5916554" y="3877574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0004" y="4008004"/>
            <a:ext cx="652903" cy="37328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307792" y="3986149"/>
            <a:ext cx="513282" cy="29238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700" dirty="0" smtClean="0">
                <a:solidFill>
                  <a:srgbClr val="F98007"/>
                </a:solidFill>
              </a:rPr>
              <a:t>3 200 </a:t>
            </a:r>
          </a:p>
          <a:p>
            <a:pPr algn="ctr"/>
            <a:r>
              <a:rPr lang="en-US" sz="600" dirty="0" smtClean="0">
                <a:solidFill>
                  <a:srgbClr val="F98007"/>
                </a:solidFill>
              </a:rPr>
              <a:t>Channels</a:t>
            </a:r>
            <a:endParaRPr lang="en-GB" sz="700" dirty="0">
              <a:solidFill>
                <a:srgbClr val="F98007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6801980" y="3950854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6793932" y="3995927"/>
            <a:ext cx="463588" cy="29238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700" dirty="0" smtClean="0">
                <a:solidFill>
                  <a:srgbClr val="0055A0"/>
                </a:solidFill>
              </a:rPr>
              <a:t>500 </a:t>
            </a:r>
          </a:p>
          <a:p>
            <a:pPr algn="ctr"/>
            <a:r>
              <a:rPr lang="en-US" sz="600" dirty="0" smtClean="0">
                <a:solidFill>
                  <a:srgbClr val="0055A0"/>
                </a:solidFill>
              </a:rPr>
              <a:t>Stations</a:t>
            </a:r>
            <a:endParaRPr lang="en-GB" sz="600" dirty="0">
              <a:solidFill>
                <a:srgbClr val="0055A0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6013227" y="4944999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/>
          <p:cNvSpPr txBox="1"/>
          <p:nvPr/>
        </p:nvSpPr>
        <p:spPr>
          <a:xfrm>
            <a:off x="5959504" y="5001507"/>
            <a:ext cx="535724" cy="29238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700" dirty="0" smtClean="0">
                <a:solidFill>
                  <a:srgbClr val="00B050"/>
                </a:solidFill>
              </a:rPr>
              <a:t>1 000</a:t>
            </a:r>
          </a:p>
          <a:p>
            <a:pPr algn="ctr"/>
            <a:r>
              <a:rPr lang="en-US" sz="600" dirty="0" smtClean="0">
                <a:solidFill>
                  <a:srgbClr val="00B050"/>
                </a:solidFill>
              </a:rPr>
              <a:t>Meas./sec</a:t>
            </a:r>
            <a:endParaRPr lang="en-GB" sz="600" dirty="0">
              <a:solidFill>
                <a:srgbClr val="00B050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5656299" y="3192367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/>
          <p:cNvSpPr txBox="1"/>
          <p:nvPr/>
        </p:nvSpPr>
        <p:spPr>
          <a:xfrm>
            <a:off x="5582349" y="3249517"/>
            <a:ext cx="583813" cy="29238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700" dirty="0">
                <a:solidFill>
                  <a:srgbClr val="F98007"/>
                </a:solidFill>
              </a:rPr>
              <a:t>6</a:t>
            </a:r>
            <a:r>
              <a:rPr lang="en-US" sz="700" dirty="0" smtClean="0">
                <a:solidFill>
                  <a:srgbClr val="F98007"/>
                </a:solidFill>
              </a:rPr>
              <a:t>00K </a:t>
            </a:r>
          </a:p>
          <a:p>
            <a:pPr algn="ctr"/>
            <a:r>
              <a:rPr lang="en-US" sz="600" dirty="0" smtClean="0">
                <a:solidFill>
                  <a:srgbClr val="F98007"/>
                </a:solidFill>
              </a:rPr>
              <a:t>Data Points</a:t>
            </a:r>
            <a:endParaRPr lang="en-GB" sz="600" dirty="0">
              <a:solidFill>
                <a:srgbClr val="F98007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6461867" y="3187558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/>
          <p:cNvSpPr txBox="1"/>
          <p:nvPr/>
        </p:nvSpPr>
        <p:spPr>
          <a:xfrm>
            <a:off x="6482434" y="3188438"/>
            <a:ext cx="425116" cy="38472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700" dirty="0" smtClean="0">
                <a:solidFill>
                  <a:srgbClr val="0055A0"/>
                </a:solidFill>
              </a:rPr>
              <a:t>24 </a:t>
            </a:r>
          </a:p>
          <a:p>
            <a:pPr algn="ctr"/>
            <a:r>
              <a:rPr lang="en-US" sz="600" dirty="0" smtClean="0">
                <a:solidFill>
                  <a:srgbClr val="0055A0"/>
                </a:solidFill>
              </a:rPr>
              <a:t>Station</a:t>
            </a:r>
            <a:br>
              <a:rPr lang="en-US" sz="600" dirty="0" smtClean="0">
                <a:solidFill>
                  <a:srgbClr val="0055A0"/>
                </a:solidFill>
              </a:rPr>
            </a:br>
            <a:r>
              <a:rPr lang="en-US" sz="600" dirty="0" smtClean="0">
                <a:solidFill>
                  <a:srgbClr val="0055A0"/>
                </a:solidFill>
              </a:rPr>
              <a:t>Types</a:t>
            </a:r>
            <a:endParaRPr lang="en-GB" sz="600" dirty="0">
              <a:solidFill>
                <a:srgbClr val="0055A0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4241157" y="4566627"/>
            <a:ext cx="837275" cy="837275"/>
          </a:xfrm>
          <a:prstGeom prst="ellipse">
            <a:avLst/>
          </a:prstGeom>
          <a:solidFill>
            <a:schemeClr val="bg1"/>
          </a:solidFill>
          <a:ln w="3175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/>
          <p:cNvSpPr txBox="1"/>
          <p:nvPr/>
        </p:nvSpPr>
        <p:spPr>
          <a:xfrm>
            <a:off x="4245246" y="4712540"/>
            <a:ext cx="854721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dirty="0" smtClean="0">
                <a:solidFill>
                  <a:srgbClr val="00B050"/>
                </a:solidFill>
              </a:rPr>
              <a:t>Data Archiving</a:t>
            </a:r>
            <a:endParaRPr lang="en-GB" sz="700" dirty="0">
              <a:solidFill>
                <a:srgbClr val="00B05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249974" y="4925180"/>
            <a:ext cx="837089" cy="29238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700" dirty="0" smtClean="0">
                <a:solidFill>
                  <a:srgbClr val="00B050"/>
                </a:solidFill>
              </a:rPr>
              <a:t>38Bn </a:t>
            </a:r>
            <a:r>
              <a:rPr lang="en-US" sz="600" dirty="0" smtClean="0">
                <a:solidFill>
                  <a:srgbClr val="00B050"/>
                </a:solidFill>
              </a:rPr>
              <a:t>Meas./year</a:t>
            </a:r>
            <a:br>
              <a:rPr lang="en-US" sz="600" dirty="0" smtClean="0">
                <a:solidFill>
                  <a:srgbClr val="00B050"/>
                </a:solidFill>
              </a:rPr>
            </a:br>
            <a:r>
              <a:rPr lang="en-US" sz="600" dirty="0">
                <a:solidFill>
                  <a:srgbClr val="00B050"/>
                </a:solidFill>
              </a:rPr>
              <a:t>2</a:t>
            </a:r>
            <a:r>
              <a:rPr lang="en-US" sz="600" dirty="0" smtClean="0">
                <a:solidFill>
                  <a:srgbClr val="00B050"/>
                </a:solidFill>
              </a:rPr>
              <a:t>Bn after reduction</a:t>
            </a:r>
            <a:endParaRPr lang="en-GB" sz="600" dirty="0">
              <a:solidFill>
                <a:srgbClr val="00B050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4642703" y="2355167"/>
            <a:ext cx="837275" cy="837275"/>
          </a:xfrm>
          <a:prstGeom prst="ellipse">
            <a:avLst/>
          </a:prstGeom>
          <a:solidFill>
            <a:schemeClr val="bg1"/>
          </a:solidFill>
          <a:ln w="31750">
            <a:solidFill>
              <a:srgbClr val="F9800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/>
          <p:cNvSpPr txBox="1"/>
          <p:nvPr/>
        </p:nvSpPr>
        <p:spPr>
          <a:xfrm>
            <a:off x="4620262" y="2515666"/>
            <a:ext cx="899605" cy="20005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700" dirty="0" smtClean="0">
                <a:solidFill>
                  <a:srgbClr val="F98007"/>
                </a:solidFill>
              </a:rPr>
              <a:t>Data Visualization</a:t>
            </a:r>
            <a:endParaRPr lang="en-GB" sz="600" dirty="0">
              <a:solidFill>
                <a:srgbClr val="F98007"/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502" y="2679107"/>
            <a:ext cx="465676" cy="349257"/>
          </a:xfrm>
          <a:prstGeom prst="rect">
            <a:avLst/>
          </a:prstGeom>
        </p:spPr>
      </p:pic>
      <p:sp>
        <p:nvSpPr>
          <p:cNvPr id="34" name="Oval 33"/>
          <p:cNvSpPr/>
          <p:nvPr/>
        </p:nvSpPr>
        <p:spPr>
          <a:xfrm>
            <a:off x="5858368" y="1960763"/>
            <a:ext cx="837275" cy="837275"/>
          </a:xfrm>
          <a:prstGeom prst="ellipse">
            <a:avLst/>
          </a:prstGeom>
          <a:solidFill>
            <a:schemeClr val="bg1"/>
          </a:solidFill>
          <a:ln w="31750">
            <a:solidFill>
              <a:srgbClr val="F9800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/>
          <p:cNvSpPr txBox="1"/>
          <p:nvPr/>
        </p:nvSpPr>
        <p:spPr>
          <a:xfrm>
            <a:off x="5983406" y="2082699"/>
            <a:ext cx="604653" cy="20005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700" dirty="0" smtClean="0">
                <a:solidFill>
                  <a:srgbClr val="F98007"/>
                </a:solidFill>
              </a:rPr>
              <a:t>GUI Editor</a:t>
            </a:r>
            <a:endParaRPr lang="en-GB" sz="600" dirty="0">
              <a:solidFill>
                <a:srgbClr val="F98007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3701" y="2244896"/>
            <a:ext cx="446415" cy="25522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944933" y="2442750"/>
            <a:ext cx="681597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smtClean="0">
                <a:solidFill>
                  <a:schemeClr val="tx1">
                    <a:lumMod val="50000"/>
                  </a:schemeClr>
                </a:solidFill>
              </a:rPr>
              <a:t>Application Editor</a:t>
            </a:r>
            <a:endParaRPr lang="en-GB" sz="5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7428399" y="4587017"/>
            <a:ext cx="837275" cy="837275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/>
          <p:cNvSpPr txBox="1"/>
          <p:nvPr/>
        </p:nvSpPr>
        <p:spPr>
          <a:xfrm>
            <a:off x="7449253" y="4626403"/>
            <a:ext cx="813043" cy="38472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700" dirty="0" smtClean="0">
                <a:solidFill>
                  <a:schemeClr val="tx1">
                    <a:lumMod val="75000"/>
                  </a:schemeClr>
                </a:solidFill>
              </a:rPr>
              <a:t>Online</a:t>
            </a:r>
            <a:endParaRPr lang="en-US" sz="700" dirty="0">
              <a:solidFill>
                <a:schemeClr val="tx1">
                  <a:lumMod val="75000"/>
                </a:schemeClr>
              </a:solidFill>
            </a:endParaRPr>
          </a:p>
          <a:p>
            <a:pPr algn="ctr"/>
            <a:r>
              <a:rPr lang="en-US" sz="600" dirty="0" smtClean="0">
                <a:solidFill>
                  <a:schemeClr val="tx1">
                    <a:lumMod val="75000"/>
                  </a:schemeClr>
                </a:solidFill>
              </a:rPr>
              <a:t>Control/Command</a:t>
            </a:r>
          </a:p>
          <a:p>
            <a:pPr algn="ctr"/>
            <a:endParaRPr lang="en-GB" sz="6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492550" y="5173399"/>
            <a:ext cx="721672" cy="18466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600" dirty="0" smtClean="0">
                <a:solidFill>
                  <a:schemeClr val="tx1">
                    <a:lumMod val="75000"/>
                  </a:schemeClr>
                </a:solidFill>
              </a:rPr>
              <a:t>46k parameters</a:t>
            </a:r>
            <a:endParaRPr lang="en-GB" sz="6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3070" y="4882891"/>
            <a:ext cx="446415" cy="255227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7647940" y="5069083"/>
            <a:ext cx="34817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smtClean="0">
                <a:solidFill>
                  <a:schemeClr val="tx1">
                    <a:lumMod val="50000"/>
                  </a:schemeClr>
                </a:solidFill>
              </a:rPr>
              <a:t>Client</a:t>
            </a:r>
            <a:endParaRPr lang="en-GB" sz="5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7084380" y="2393214"/>
            <a:ext cx="837275" cy="837275"/>
          </a:xfrm>
          <a:prstGeom prst="ellipse">
            <a:avLst/>
          </a:prstGeom>
          <a:solidFill>
            <a:schemeClr val="bg1"/>
          </a:solidFill>
          <a:ln w="31750">
            <a:solidFill>
              <a:srgbClr val="F9800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/>
          <p:cNvSpPr txBox="1"/>
          <p:nvPr/>
        </p:nvSpPr>
        <p:spPr>
          <a:xfrm>
            <a:off x="7186178" y="2515150"/>
            <a:ext cx="651140" cy="20005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700" dirty="0" smtClean="0">
                <a:solidFill>
                  <a:srgbClr val="F98007"/>
                </a:solidFill>
              </a:rPr>
              <a:t>Supervision</a:t>
            </a:r>
            <a:endParaRPr lang="en-GB" sz="600" dirty="0">
              <a:solidFill>
                <a:srgbClr val="F98007"/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9713" y="2709097"/>
            <a:ext cx="446415" cy="255227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7318834" y="2901475"/>
            <a:ext cx="34817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smtClean="0">
                <a:solidFill>
                  <a:schemeClr val="tx1">
                    <a:lumMod val="50000"/>
                  </a:schemeClr>
                </a:solidFill>
              </a:rPr>
              <a:t>Client</a:t>
            </a:r>
            <a:endParaRPr lang="en-GB" sz="5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187068" y="2979616"/>
            <a:ext cx="631904" cy="18466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600" dirty="0" smtClean="0">
                <a:solidFill>
                  <a:srgbClr val="F98007"/>
                </a:solidFill>
              </a:rPr>
              <a:t>626 Synoptic</a:t>
            </a:r>
            <a:endParaRPr lang="en-GB" sz="600" dirty="0">
              <a:solidFill>
                <a:srgbClr val="F98007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7605387" y="3435000"/>
            <a:ext cx="837275" cy="837275"/>
          </a:xfrm>
          <a:prstGeom prst="ellipse">
            <a:avLst/>
          </a:prstGeom>
          <a:solidFill>
            <a:schemeClr val="bg1"/>
          </a:solidFill>
          <a:ln w="31750">
            <a:solidFill>
              <a:srgbClr val="F9800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TextBox 48"/>
          <p:cNvSpPr txBox="1"/>
          <p:nvPr/>
        </p:nvSpPr>
        <p:spPr>
          <a:xfrm>
            <a:off x="7668716" y="3556936"/>
            <a:ext cx="728084" cy="20005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700" dirty="0" smtClean="0">
                <a:solidFill>
                  <a:srgbClr val="F98007"/>
                </a:solidFill>
              </a:rPr>
              <a:t>Alarm Screen</a:t>
            </a:r>
            <a:endParaRPr lang="en-GB" sz="600" dirty="0">
              <a:solidFill>
                <a:srgbClr val="F98007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0720" y="3750883"/>
            <a:ext cx="446415" cy="255227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7839841" y="3943261"/>
            <a:ext cx="34817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smtClean="0">
                <a:solidFill>
                  <a:schemeClr val="tx1">
                    <a:lumMod val="50000"/>
                  </a:schemeClr>
                </a:solidFill>
              </a:rPr>
              <a:t>Client</a:t>
            </a:r>
            <a:endParaRPr lang="en-GB" sz="5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721701" y="4021402"/>
            <a:ext cx="604653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600" dirty="0" smtClean="0">
                <a:solidFill>
                  <a:srgbClr val="F98007"/>
                </a:solidFill>
              </a:rPr>
              <a:t>82K Alarms </a:t>
            </a:r>
            <a:br>
              <a:rPr lang="en-US" sz="600" dirty="0" smtClean="0">
                <a:solidFill>
                  <a:srgbClr val="F98007"/>
                </a:solidFill>
              </a:rPr>
            </a:br>
            <a:r>
              <a:rPr lang="en-US" sz="600" dirty="0" smtClean="0">
                <a:solidFill>
                  <a:srgbClr val="F98007"/>
                </a:solidFill>
              </a:rPr>
              <a:t>defined</a:t>
            </a:r>
            <a:endParaRPr lang="en-GB" sz="600" dirty="0">
              <a:solidFill>
                <a:srgbClr val="F98007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782517" y="2975633"/>
            <a:ext cx="574196" cy="18466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600" dirty="0" smtClean="0">
                <a:solidFill>
                  <a:srgbClr val="F98007"/>
                </a:solidFill>
              </a:rPr>
              <a:t>8Bn Meas.</a:t>
            </a:r>
            <a:endParaRPr lang="en-GB" sz="600" dirty="0">
              <a:solidFill>
                <a:srgbClr val="F98007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4051703" y="3392322"/>
            <a:ext cx="837275" cy="837275"/>
          </a:xfrm>
          <a:prstGeom prst="ellipse">
            <a:avLst/>
          </a:prstGeom>
          <a:solidFill>
            <a:schemeClr val="bg1"/>
          </a:solidFill>
          <a:ln w="317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TextBox 54"/>
          <p:cNvSpPr txBox="1"/>
          <p:nvPr/>
        </p:nvSpPr>
        <p:spPr>
          <a:xfrm>
            <a:off x="4046402" y="3575008"/>
            <a:ext cx="891591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800" dirty="0" smtClean="0">
                <a:solidFill>
                  <a:srgbClr val="7030A0"/>
                </a:solidFill>
              </a:rPr>
              <a:t>Data Exchange</a:t>
            </a:r>
            <a:endParaRPr lang="en-GB" sz="700" dirty="0">
              <a:solidFill>
                <a:srgbClr val="7030A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225401" y="3748435"/>
            <a:ext cx="522899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600" dirty="0" smtClean="0">
                <a:solidFill>
                  <a:srgbClr val="7030A0"/>
                </a:solidFill>
              </a:rPr>
              <a:t>LASER</a:t>
            </a:r>
            <a:br>
              <a:rPr lang="en-US" sz="600" dirty="0" smtClean="0">
                <a:solidFill>
                  <a:srgbClr val="7030A0"/>
                </a:solidFill>
              </a:rPr>
            </a:br>
            <a:r>
              <a:rPr lang="en-US" sz="600" dirty="0" smtClean="0">
                <a:solidFill>
                  <a:srgbClr val="7030A0"/>
                </a:solidFill>
              </a:rPr>
              <a:t>DIP</a:t>
            </a:r>
            <a:br>
              <a:rPr lang="en-US" sz="600" dirty="0" smtClean="0">
                <a:solidFill>
                  <a:srgbClr val="7030A0"/>
                </a:solidFill>
              </a:rPr>
            </a:br>
            <a:r>
              <a:rPr lang="en-US" sz="600" dirty="0" smtClean="0">
                <a:solidFill>
                  <a:srgbClr val="7030A0"/>
                </a:solidFill>
              </a:rPr>
              <a:t>Meas. DB</a:t>
            </a:r>
            <a:endParaRPr lang="en-GB" sz="500" dirty="0">
              <a:solidFill>
                <a:srgbClr val="7030A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921779" y="2557017"/>
            <a:ext cx="710452" cy="18466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600" dirty="0" smtClean="0">
                <a:solidFill>
                  <a:srgbClr val="F98007"/>
                </a:solidFill>
              </a:rPr>
              <a:t>18 Applications</a:t>
            </a:r>
            <a:endParaRPr lang="en-GB" sz="600" dirty="0">
              <a:solidFill>
                <a:srgbClr val="F98007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6384" y="799969"/>
            <a:ext cx="1499667" cy="104655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56356" y="1272115"/>
            <a:ext cx="1604962" cy="98362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05991" y="2732773"/>
            <a:ext cx="1443562" cy="888925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72249" y="4320796"/>
            <a:ext cx="1147161" cy="1060909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34328" y="1290687"/>
            <a:ext cx="1819501" cy="1165618"/>
          </a:xfrm>
          <a:prstGeom prst="rect">
            <a:avLst/>
          </a:prstGeom>
        </p:spPr>
      </p:pic>
      <p:pic>
        <p:nvPicPr>
          <p:cNvPr id="63" name="Picture 8" descr="http://today.slac.stanford.edu/images/2008/lhc-control-room3-lg.jp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501936" y="2833615"/>
            <a:ext cx="1435234" cy="956225"/>
          </a:xfrm>
          <a:prstGeom prst="rect">
            <a:avLst/>
          </a:prstGeom>
          <a:noFill/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74808" y="4649050"/>
            <a:ext cx="1631551" cy="81371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29377" y="3655433"/>
            <a:ext cx="782272" cy="456542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60996" y="3665070"/>
            <a:ext cx="541839" cy="395396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5266859" y="5715603"/>
            <a:ext cx="19591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smtClean="0">
                <a:solidFill>
                  <a:schemeClr val="accent6">
                    <a:lumMod val="50000"/>
                  </a:schemeClr>
                </a:solidFill>
              </a:rPr>
              <a:t>REMUS Functional Diagram</a:t>
            </a:r>
            <a:endParaRPr lang="en-GB" sz="1100" i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21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9" grpId="0"/>
      <p:bldP spid="20" grpId="0" animBg="1"/>
      <p:bldP spid="21" grpId="0"/>
      <p:bldP spid="22" grpId="0" animBg="1"/>
      <p:bldP spid="23" grpId="0"/>
      <p:bldP spid="24" grpId="0" animBg="1"/>
      <p:bldP spid="25" grpId="0"/>
      <p:bldP spid="26" grpId="0" animBg="1"/>
      <p:bldP spid="27" grpId="0"/>
      <p:bldP spid="28" grpId="0" animBg="1"/>
      <p:bldP spid="29" grpId="0"/>
      <p:bldP spid="30" grpId="0"/>
      <p:bldP spid="31" grpId="0" animBg="1"/>
      <p:bldP spid="32" grpId="0"/>
      <p:bldP spid="34" grpId="0" animBg="1"/>
      <p:bldP spid="35" grpId="0"/>
      <p:bldP spid="37" grpId="0"/>
      <p:bldP spid="38" grpId="0" animBg="1"/>
      <p:bldP spid="39" grpId="0"/>
      <p:bldP spid="40" grpId="0"/>
      <p:bldP spid="42" grpId="0"/>
      <p:bldP spid="43" grpId="0" animBg="1"/>
      <p:bldP spid="44" grpId="0"/>
      <p:bldP spid="46" grpId="0"/>
      <p:bldP spid="47" grpId="0"/>
      <p:bldP spid="48" grpId="0" animBg="1"/>
      <p:bldP spid="49" grpId="0"/>
      <p:bldP spid="51" grpId="0"/>
      <p:bldP spid="52" grpId="0"/>
      <p:bldP spid="53" grpId="0"/>
      <p:bldP spid="54" grpId="0" animBg="1"/>
      <p:bldP spid="55" grpId="0"/>
      <p:bldP spid="56" grpId="0"/>
      <p:bldP spid="5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662" y="524125"/>
            <a:ext cx="8505497" cy="940443"/>
          </a:xfrm>
        </p:spPr>
        <p:txBody>
          <a:bodyPr>
            <a:noAutofit/>
          </a:bodyPr>
          <a:lstStyle/>
          <a:p>
            <a:pPr algn="ctr"/>
            <a:r>
              <a:rPr lang="en-GB" sz="3200" b="1" dirty="0" smtClean="0"/>
              <a:t>REMUS </a:t>
            </a:r>
            <a:r>
              <a:rPr lang="en-GB" sz="3200" b="1" dirty="0" err="1" smtClean="0"/>
              <a:t>RealTime</a:t>
            </a:r>
            <a:r>
              <a:rPr lang="en-GB" sz="3200" b="1" dirty="0" smtClean="0"/>
              <a:t> Evolution :</a:t>
            </a:r>
            <a:br>
              <a:rPr lang="en-GB" sz="3200" b="1" dirty="0" smtClean="0"/>
            </a:br>
            <a:r>
              <a:rPr lang="en-GB" sz="3200" b="1" dirty="0" smtClean="0"/>
              <a:t>KAFKA</a:t>
            </a:r>
            <a:br>
              <a:rPr lang="en-GB" sz="3200" b="1" dirty="0" smtClean="0"/>
            </a:br>
            <a:r>
              <a:rPr lang="en-GB" sz="3200" b="1" dirty="0"/>
              <a:t/>
            </a:r>
            <a:br>
              <a:rPr lang="en-GB" sz="3200" b="1" dirty="0"/>
            </a:br>
            <a:r>
              <a:rPr lang="en-GB" sz="2000" b="1" dirty="0" smtClean="0"/>
              <a:t>08.03.2019</a:t>
            </a:r>
            <a:endParaRPr lang="en-GB" sz="32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15662" y="2762960"/>
            <a:ext cx="83241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400" b="1" dirty="0" smtClean="0"/>
              <a:t>HSE-CEN-CO Section </a:t>
            </a:r>
            <a:endParaRPr lang="fr-CH" sz="1400" b="1" dirty="0"/>
          </a:p>
          <a:p>
            <a:pPr algn="ctr"/>
            <a:endParaRPr lang="en-US" sz="1200" b="1" dirty="0" smtClean="0"/>
          </a:p>
          <a:p>
            <a:pPr algn="ctr"/>
            <a:endParaRPr lang="en-US" sz="1200" b="1" dirty="0"/>
          </a:p>
          <a:p>
            <a:pPr algn="r"/>
            <a:r>
              <a:rPr lang="en-US" sz="1200" b="1" dirty="0" smtClean="0"/>
              <a:t>				</a:t>
            </a:r>
            <a:r>
              <a:rPr lang="en-US" sz="1200" b="1" dirty="0"/>
              <a:t>	</a:t>
            </a:r>
            <a:r>
              <a:rPr lang="en-US" sz="1200" b="1" dirty="0" smtClean="0"/>
              <a:t>		Alexandru Savulescu on behalf of REMUS TEAM</a:t>
            </a:r>
          </a:p>
          <a:p>
            <a:pPr algn="r"/>
            <a:r>
              <a:rPr lang="en-US" sz="1200" b="1" dirty="0" smtClean="0"/>
              <a:t> </a:t>
            </a:r>
            <a:endParaRPr lang="fr-CH" sz="1200" b="1" dirty="0"/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F0DC0569-1EAA-D74B-B736-1E2DC64BB003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137351" y="6262302"/>
            <a:ext cx="872071" cy="365125"/>
          </a:xfrm>
        </p:spPr>
        <p:txBody>
          <a:bodyPr/>
          <a:lstStyle/>
          <a:p>
            <a:r>
              <a:rPr lang="en-US" dirty="0" smtClean="0"/>
              <a:t>08.03.2019</a:t>
            </a:r>
            <a:endParaRPr lang="en-US" dirty="0"/>
          </a:p>
        </p:txBody>
      </p:sp>
      <p:sp>
        <p:nvSpPr>
          <p:cNvPr id="9" name="Espace réservé du pied de page 4">
            <a:extLst>
              <a:ext uri="{FF2B5EF4-FFF2-40B4-BE49-F238E27FC236}">
                <a16:creationId xmlns:a16="http://schemas.microsoft.com/office/drawing/2014/main" id="{64D86766-DDA9-C546-A2F8-7ED1BA7E30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167468" y="6262302"/>
            <a:ext cx="4572000" cy="365125"/>
          </a:xfrm>
        </p:spPr>
        <p:txBody>
          <a:bodyPr/>
          <a:lstStyle/>
          <a:p>
            <a:r>
              <a:rPr lang="en-US" dirty="0"/>
              <a:t>EDMS no: </a:t>
            </a:r>
            <a:r>
              <a:rPr lang="en-US" dirty="0" smtClean="0"/>
              <a:t>2107473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79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DC0569-1EAA-D74B-B736-1E2DC64BB0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 smtClean="0"/>
              <a:t>08.03.2019</a:t>
            </a:r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D86766-DDA9-C546-A2F8-7ED1BA7E30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EDMS no: </a:t>
            </a:r>
            <a:r>
              <a:rPr lang="en-US" dirty="0" smtClean="0"/>
              <a:t>2107473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3F1D3F-DA84-ED42-86E9-B437874DC19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916C532-A2CB-B24E-93F3-D193FF216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94" y="13649"/>
            <a:ext cx="11691685" cy="816084"/>
          </a:xfrm>
        </p:spPr>
        <p:txBody>
          <a:bodyPr>
            <a:noAutofit/>
          </a:bodyPr>
          <a:lstStyle/>
          <a:p>
            <a:r>
              <a:rPr lang="en-GB" sz="2400" b="1" dirty="0"/>
              <a:t>Radiation Protection and Environment Monitoring at </a:t>
            </a:r>
            <a:r>
              <a:rPr lang="en-GB" sz="2400" b="1" dirty="0" smtClean="0"/>
              <a:t>CERN (Context)</a:t>
            </a:r>
            <a:endParaRPr lang="en-GB" sz="2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183" y="1379991"/>
            <a:ext cx="4944550" cy="37084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561" y="1632893"/>
            <a:ext cx="1300925" cy="8397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22"/>
          <a:stretch/>
        </p:blipFill>
        <p:spPr>
          <a:xfrm>
            <a:off x="1795610" y="2639556"/>
            <a:ext cx="835839" cy="98039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91831" y="1344861"/>
            <a:ext cx="2098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/>
              <a:t>Environment Monitoring:</a:t>
            </a:r>
            <a:endParaRPr lang="en-GB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391831" y="4801245"/>
            <a:ext cx="2097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smtClean="0"/>
              <a:t>Many more!</a:t>
            </a:r>
            <a:endParaRPr lang="en-GB" sz="1200"/>
          </a:p>
        </p:txBody>
      </p:sp>
      <p:sp>
        <p:nvSpPr>
          <p:cNvPr id="14" name="TextBox 13"/>
          <p:cNvSpPr txBox="1"/>
          <p:nvPr/>
        </p:nvSpPr>
        <p:spPr>
          <a:xfrm>
            <a:off x="1566562" y="2420814"/>
            <a:ext cx="130092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b="1" dirty="0" smtClean="0"/>
              <a:t>Stray Radiation (x43)</a:t>
            </a:r>
            <a:endParaRPr lang="en-GB" sz="7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651596" y="3577109"/>
            <a:ext cx="107187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b="1" dirty="0" smtClean="0"/>
              <a:t>Ventilation (x47)</a:t>
            </a:r>
            <a:endParaRPr lang="en-GB" sz="7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931383" y="4627418"/>
            <a:ext cx="132835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b="1" dirty="0" smtClean="0"/>
              <a:t>Water (x14)</a:t>
            </a:r>
            <a:endParaRPr lang="en-GB" sz="7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363" y="1704901"/>
            <a:ext cx="768932" cy="92733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057430" y="2598860"/>
            <a:ext cx="14429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b="1" dirty="0" smtClean="0"/>
              <a:t>Gamma Radiation (x46)</a:t>
            </a:r>
            <a:endParaRPr lang="en-GB" sz="7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8434733" y="1344861"/>
            <a:ext cx="21010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smtClean="0"/>
              <a:t>Radiation Protection:</a:t>
            </a:r>
            <a:endParaRPr lang="en-GB" sz="120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489765" y="4414715"/>
            <a:ext cx="1033906" cy="673688"/>
          </a:xfrm>
          <a:prstGeom prst="rect">
            <a:avLst/>
          </a:prstGeom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449818" y="4415603"/>
            <a:ext cx="1166202" cy="67173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635" y="4412602"/>
            <a:ext cx="1012098" cy="67473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434732" y="4825820"/>
            <a:ext cx="2113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smtClean="0"/>
              <a:t>Many more!</a:t>
            </a:r>
            <a:endParaRPr lang="en-GB" sz="120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552" y="2845246"/>
            <a:ext cx="592146" cy="88983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00135" y="3689311"/>
            <a:ext cx="16561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b="1" dirty="0" smtClean="0"/>
              <a:t>Hand-Foot Contamination (x60)</a:t>
            </a:r>
            <a:endParaRPr lang="en-GB" sz="700" b="1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827" y="4413646"/>
            <a:ext cx="1012098" cy="67368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523671" y="4413646"/>
            <a:ext cx="1012099" cy="67368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 bwMode="auto">
          <a:xfrm>
            <a:off x="5894209" y="4921731"/>
            <a:ext cx="525017" cy="165036"/>
          </a:xfrm>
          <a:prstGeom prst="rect">
            <a:avLst/>
          </a:prstGeom>
          <a:solidFill>
            <a:srgbClr val="FFB352">
              <a:alpha val="80000"/>
            </a:srgbClr>
          </a:solidFill>
        </p:spPr>
        <p:txBody>
          <a:bodyPr wrap="square" lIns="36000" tIns="36000" rIns="36000" bIns="36000">
            <a:spAutoFit/>
          </a:bodyPr>
          <a:lstStyle/>
          <a:p>
            <a:pPr algn="ctr">
              <a:defRPr/>
            </a:pPr>
            <a:r>
              <a:rPr lang="en-GB" sz="600" b="1" smtClean="0">
                <a:solidFill>
                  <a:srgbClr val="000000"/>
                </a:solidFill>
                <a:ea typeface="ＭＳ Ｐゴシック" charset="-128"/>
                <a:cs typeface="Calibri" pitchFamily="34" charset="0"/>
              </a:rPr>
              <a:t>LHC Tunnel</a:t>
            </a:r>
            <a:endParaRPr lang="en-GB" sz="600" b="1">
              <a:solidFill>
                <a:srgbClr val="000000"/>
              </a:solidFill>
              <a:ea typeface="ＭＳ Ｐゴシック" charset="-128"/>
              <a:cs typeface="Calibri" pitchFamily="34" charset="0"/>
            </a:endParaRPr>
          </a:p>
        </p:txBody>
      </p:sp>
      <p:sp>
        <p:nvSpPr>
          <p:cNvPr id="29" name="TextBox 28"/>
          <p:cNvSpPr txBox="1"/>
          <p:nvPr/>
        </p:nvSpPr>
        <p:spPr bwMode="auto">
          <a:xfrm>
            <a:off x="3998654" y="4924241"/>
            <a:ext cx="525017" cy="165036"/>
          </a:xfrm>
          <a:prstGeom prst="rect">
            <a:avLst/>
          </a:prstGeom>
          <a:solidFill>
            <a:schemeClr val="tx2">
              <a:lumMod val="40000"/>
              <a:lumOff val="60000"/>
              <a:alpha val="80000"/>
            </a:schemeClr>
          </a:solidFill>
        </p:spPr>
        <p:txBody>
          <a:bodyPr wrap="square" lIns="36000" tIns="36000" rIns="36000" bIns="36000">
            <a:spAutoFit/>
          </a:bodyPr>
          <a:lstStyle/>
          <a:p>
            <a:pPr algn="ctr">
              <a:defRPr/>
            </a:pPr>
            <a:r>
              <a:rPr lang="en-GB" sz="600" b="1" smtClean="0">
                <a:solidFill>
                  <a:srgbClr val="000000"/>
                </a:solidFill>
                <a:ea typeface="ＭＳ Ｐゴシック" charset="-128"/>
                <a:cs typeface="Calibri" pitchFamily="34" charset="0"/>
              </a:rPr>
              <a:t>ATLAS</a:t>
            </a:r>
            <a:endParaRPr lang="en-GB" sz="600" b="1">
              <a:solidFill>
                <a:srgbClr val="000000"/>
              </a:solidFill>
              <a:ea typeface="ＭＳ Ｐゴシック" charset="-128"/>
              <a:cs typeface="Calibri" pitchFamily="34" charset="0"/>
            </a:endParaRPr>
          </a:p>
        </p:txBody>
      </p:sp>
      <p:sp>
        <p:nvSpPr>
          <p:cNvPr id="30" name="TextBox 29"/>
          <p:cNvSpPr txBox="1"/>
          <p:nvPr/>
        </p:nvSpPr>
        <p:spPr bwMode="auto">
          <a:xfrm>
            <a:off x="5010753" y="4922298"/>
            <a:ext cx="525017" cy="165036"/>
          </a:xfrm>
          <a:prstGeom prst="rect">
            <a:avLst/>
          </a:prstGeom>
          <a:solidFill>
            <a:schemeClr val="tx2">
              <a:lumMod val="40000"/>
              <a:lumOff val="60000"/>
              <a:alpha val="80000"/>
            </a:schemeClr>
          </a:solidFill>
        </p:spPr>
        <p:txBody>
          <a:bodyPr wrap="square" lIns="36000" tIns="36000" rIns="36000" bIns="36000">
            <a:spAutoFit/>
          </a:bodyPr>
          <a:lstStyle/>
          <a:p>
            <a:pPr algn="ctr">
              <a:defRPr/>
            </a:pPr>
            <a:r>
              <a:rPr lang="en-GB" sz="600" b="1" smtClean="0">
                <a:solidFill>
                  <a:srgbClr val="000000"/>
                </a:solidFill>
                <a:ea typeface="ＭＳ Ｐゴシック" charset="-128"/>
                <a:cs typeface="Calibri" pitchFamily="34" charset="0"/>
              </a:rPr>
              <a:t>CMS</a:t>
            </a:r>
            <a:endParaRPr lang="en-GB" sz="600" b="1">
              <a:solidFill>
                <a:srgbClr val="000000"/>
              </a:solidFill>
              <a:ea typeface="ＭＳ Ｐゴシック" charset="-128"/>
              <a:cs typeface="Calibri" pitchFamily="34" charset="0"/>
            </a:endParaRPr>
          </a:p>
        </p:txBody>
      </p:sp>
      <p:sp>
        <p:nvSpPr>
          <p:cNvPr id="31" name="TextBox 30"/>
          <p:cNvSpPr txBox="1"/>
          <p:nvPr/>
        </p:nvSpPr>
        <p:spPr bwMode="auto">
          <a:xfrm>
            <a:off x="6907908" y="4921731"/>
            <a:ext cx="525017" cy="165036"/>
          </a:xfrm>
          <a:prstGeom prst="rect">
            <a:avLst/>
          </a:prstGeom>
          <a:solidFill>
            <a:schemeClr val="tx2">
              <a:lumMod val="40000"/>
              <a:lumOff val="60000"/>
              <a:alpha val="80000"/>
            </a:schemeClr>
          </a:solidFill>
        </p:spPr>
        <p:txBody>
          <a:bodyPr wrap="square" lIns="36000" tIns="36000" rIns="36000" bIns="36000">
            <a:spAutoFit/>
          </a:bodyPr>
          <a:lstStyle/>
          <a:p>
            <a:pPr algn="ctr">
              <a:defRPr/>
            </a:pPr>
            <a:r>
              <a:rPr lang="en-GB" sz="600" b="1" smtClean="0">
                <a:solidFill>
                  <a:srgbClr val="000000"/>
                </a:solidFill>
                <a:ea typeface="ＭＳ Ｐゴシック" charset="-128"/>
                <a:cs typeface="Calibri" pitchFamily="34" charset="0"/>
              </a:rPr>
              <a:t>LHCb</a:t>
            </a:r>
            <a:endParaRPr lang="en-GB" sz="600" b="1">
              <a:solidFill>
                <a:srgbClr val="000000"/>
              </a:solidFill>
              <a:ea typeface="ＭＳ Ｐゴシック" charset="-128"/>
              <a:cs typeface="Calibri" pitchFamily="34" charset="0"/>
            </a:endParaRPr>
          </a:p>
        </p:txBody>
      </p:sp>
      <p:sp>
        <p:nvSpPr>
          <p:cNvPr id="32" name="TextBox 31"/>
          <p:cNvSpPr txBox="1"/>
          <p:nvPr/>
        </p:nvSpPr>
        <p:spPr bwMode="auto">
          <a:xfrm>
            <a:off x="7909716" y="4921731"/>
            <a:ext cx="525017" cy="165036"/>
          </a:xfrm>
          <a:prstGeom prst="rect">
            <a:avLst/>
          </a:prstGeom>
          <a:solidFill>
            <a:schemeClr val="tx2">
              <a:lumMod val="40000"/>
              <a:lumOff val="60000"/>
              <a:alpha val="80000"/>
            </a:schemeClr>
          </a:solidFill>
        </p:spPr>
        <p:txBody>
          <a:bodyPr wrap="square" lIns="36000" tIns="36000" rIns="36000" bIns="36000">
            <a:spAutoFit/>
          </a:bodyPr>
          <a:lstStyle/>
          <a:p>
            <a:pPr algn="ctr">
              <a:defRPr/>
            </a:pPr>
            <a:r>
              <a:rPr lang="en-GB" sz="600" b="1" smtClean="0">
                <a:solidFill>
                  <a:srgbClr val="000000"/>
                </a:solidFill>
                <a:ea typeface="ＭＳ Ｐゴシック" charset="-128"/>
                <a:cs typeface="Calibri" pitchFamily="34" charset="0"/>
              </a:rPr>
              <a:t>ALICE</a:t>
            </a:r>
            <a:endParaRPr lang="en-GB" sz="600" b="1">
              <a:solidFill>
                <a:srgbClr val="000000"/>
              </a:solidFill>
              <a:ea typeface="ＭＳ Ｐゴシック" charset="-128"/>
              <a:cs typeface="Calibri" pitchFamily="34" charset="0"/>
            </a:endParaRPr>
          </a:p>
        </p:txBody>
      </p:sp>
      <p:pic>
        <p:nvPicPr>
          <p:cNvPr id="33" name="Picture 55" descr="Picture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093058" y="3836667"/>
            <a:ext cx="1023300" cy="816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587" descr="DSCN0089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721148" y="3938729"/>
            <a:ext cx="960594" cy="747954"/>
          </a:xfrm>
          <a:prstGeom prst="rect">
            <a:avLst/>
          </a:prstGeom>
          <a:noFill/>
        </p:spPr>
      </p:pic>
      <p:sp>
        <p:nvSpPr>
          <p:cNvPr id="35" name="TextBox 34"/>
          <p:cNvSpPr txBox="1"/>
          <p:nvPr/>
        </p:nvSpPr>
        <p:spPr>
          <a:xfrm>
            <a:off x="8340095" y="4669529"/>
            <a:ext cx="1800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00" b="1" dirty="0" smtClean="0"/>
              <a:t>Radiation with Alarm Units (x100)</a:t>
            </a:r>
            <a:endParaRPr lang="en-GB" sz="700" b="1" dirty="0"/>
          </a:p>
        </p:txBody>
      </p:sp>
      <p:sp>
        <p:nvSpPr>
          <p:cNvPr id="36" name="TextBox 2"/>
          <p:cNvSpPr txBox="1"/>
          <p:nvPr/>
        </p:nvSpPr>
        <p:spPr>
          <a:xfrm>
            <a:off x="3443551" y="1344861"/>
            <a:ext cx="5040560" cy="246221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>
            <a:spAutoFit/>
          </a:bodyPr>
          <a:lstStyle/>
          <a:p>
            <a:pPr marL="214313" indent="-214313" algn="ctr">
              <a:spcBef>
                <a:spcPts val="450"/>
              </a:spcBef>
              <a:defRPr/>
            </a:pPr>
            <a:r>
              <a:rPr lang="en-GB" sz="1000" smtClean="0">
                <a:solidFill>
                  <a:schemeClr val="bg1">
                    <a:lumMod val="95000"/>
                  </a:schemeClr>
                </a:solidFill>
                <a:latin typeface="Calibri"/>
              </a:rPr>
              <a:t>50 km Accelerator Tunnel - 60  Access Points - 160 Experiments - 8,000  Radiation Workers</a:t>
            </a:r>
            <a:endParaRPr lang="en-GB" sz="1000">
              <a:solidFill>
                <a:schemeClr val="bg1">
                  <a:lumMod val="95000"/>
                </a:schemeClr>
              </a:solidFill>
              <a:latin typeface="Calibri"/>
            </a:endParaRPr>
          </a:p>
        </p:txBody>
      </p:sp>
      <p:cxnSp>
        <p:nvCxnSpPr>
          <p:cNvPr id="37" name="Connecteur droit 59"/>
          <p:cNvCxnSpPr>
            <a:stCxn id="10" idx="3"/>
          </p:cNvCxnSpPr>
          <p:nvPr/>
        </p:nvCxnSpPr>
        <p:spPr>
          <a:xfrm>
            <a:off x="2867486" y="2052782"/>
            <a:ext cx="4176465" cy="876255"/>
          </a:xfrm>
          <a:prstGeom prst="line">
            <a:avLst/>
          </a:prstGeom>
          <a:ln w="12700"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61"/>
          <p:cNvCxnSpPr>
            <a:stCxn id="10" idx="3"/>
          </p:cNvCxnSpPr>
          <p:nvPr/>
        </p:nvCxnSpPr>
        <p:spPr>
          <a:xfrm>
            <a:off x="2867486" y="2052782"/>
            <a:ext cx="3168353" cy="1020271"/>
          </a:xfrm>
          <a:prstGeom prst="line">
            <a:avLst/>
          </a:prstGeom>
          <a:ln w="12700"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63"/>
          <p:cNvCxnSpPr>
            <a:stCxn id="10" idx="3"/>
          </p:cNvCxnSpPr>
          <p:nvPr/>
        </p:nvCxnSpPr>
        <p:spPr>
          <a:xfrm>
            <a:off x="2867486" y="2052782"/>
            <a:ext cx="5040561" cy="1380311"/>
          </a:xfrm>
          <a:prstGeom prst="line">
            <a:avLst/>
          </a:prstGeom>
          <a:ln w="12700"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66"/>
          <p:cNvCxnSpPr>
            <a:stCxn id="11" idx="3"/>
          </p:cNvCxnSpPr>
          <p:nvPr/>
        </p:nvCxnSpPr>
        <p:spPr>
          <a:xfrm flipV="1">
            <a:off x="2631449" y="3073053"/>
            <a:ext cx="3836438" cy="56699"/>
          </a:xfrm>
          <a:prstGeom prst="line">
            <a:avLst/>
          </a:prstGeom>
          <a:ln w="12700"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69"/>
          <p:cNvCxnSpPr>
            <a:stCxn id="11" idx="3"/>
          </p:cNvCxnSpPr>
          <p:nvPr/>
        </p:nvCxnSpPr>
        <p:spPr>
          <a:xfrm>
            <a:off x="2631449" y="3129752"/>
            <a:ext cx="1244150" cy="447357"/>
          </a:xfrm>
          <a:prstGeom prst="line">
            <a:avLst/>
          </a:prstGeom>
          <a:ln w="12700"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72"/>
          <p:cNvCxnSpPr>
            <a:stCxn id="11" idx="3"/>
          </p:cNvCxnSpPr>
          <p:nvPr/>
        </p:nvCxnSpPr>
        <p:spPr>
          <a:xfrm>
            <a:off x="2631449" y="3129752"/>
            <a:ext cx="3692422" cy="87317"/>
          </a:xfrm>
          <a:prstGeom prst="line">
            <a:avLst/>
          </a:prstGeom>
          <a:ln w="12700"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75"/>
          <p:cNvCxnSpPr>
            <a:stCxn id="33" idx="3"/>
          </p:cNvCxnSpPr>
          <p:nvPr/>
        </p:nvCxnSpPr>
        <p:spPr>
          <a:xfrm flipV="1">
            <a:off x="3116358" y="3721125"/>
            <a:ext cx="4503657" cy="523732"/>
          </a:xfrm>
          <a:prstGeom prst="line">
            <a:avLst/>
          </a:prstGeom>
          <a:ln w="12700"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77"/>
          <p:cNvCxnSpPr>
            <a:stCxn id="33" idx="3"/>
          </p:cNvCxnSpPr>
          <p:nvPr/>
        </p:nvCxnSpPr>
        <p:spPr>
          <a:xfrm flipV="1">
            <a:off x="3116358" y="3217069"/>
            <a:ext cx="3351529" cy="1027788"/>
          </a:xfrm>
          <a:prstGeom prst="line">
            <a:avLst/>
          </a:prstGeom>
          <a:ln w="12700"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80"/>
          <p:cNvCxnSpPr>
            <a:stCxn id="33" idx="3"/>
          </p:cNvCxnSpPr>
          <p:nvPr/>
        </p:nvCxnSpPr>
        <p:spPr>
          <a:xfrm flipV="1">
            <a:off x="3116358" y="3217069"/>
            <a:ext cx="3999601" cy="1027788"/>
          </a:xfrm>
          <a:prstGeom prst="line">
            <a:avLst/>
          </a:prstGeom>
          <a:ln w="12700"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83"/>
          <p:cNvCxnSpPr>
            <a:stCxn id="17" idx="1"/>
          </p:cNvCxnSpPr>
          <p:nvPr/>
        </p:nvCxnSpPr>
        <p:spPr>
          <a:xfrm flipH="1">
            <a:off x="7403991" y="2168567"/>
            <a:ext cx="1967372" cy="832478"/>
          </a:xfrm>
          <a:prstGeom prst="line">
            <a:avLst/>
          </a:prstGeom>
          <a:ln w="12700"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86"/>
          <p:cNvCxnSpPr>
            <a:stCxn id="17" idx="1"/>
          </p:cNvCxnSpPr>
          <p:nvPr/>
        </p:nvCxnSpPr>
        <p:spPr>
          <a:xfrm flipH="1">
            <a:off x="6899935" y="2168567"/>
            <a:ext cx="2471428" cy="760470"/>
          </a:xfrm>
          <a:prstGeom prst="line">
            <a:avLst/>
          </a:prstGeom>
          <a:ln w="12700"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89"/>
          <p:cNvCxnSpPr>
            <a:stCxn id="17" idx="1"/>
          </p:cNvCxnSpPr>
          <p:nvPr/>
        </p:nvCxnSpPr>
        <p:spPr>
          <a:xfrm flipH="1">
            <a:off x="7331983" y="2168567"/>
            <a:ext cx="2039380" cy="1048502"/>
          </a:xfrm>
          <a:prstGeom prst="line">
            <a:avLst/>
          </a:prstGeom>
          <a:ln w="12700"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92"/>
          <p:cNvCxnSpPr>
            <a:stCxn id="24" idx="1"/>
          </p:cNvCxnSpPr>
          <p:nvPr/>
        </p:nvCxnSpPr>
        <p:spPr>
          <a:xfrm flipH="1" flipV="1">
            <a:off x="6539895" y="3217069"/>
            <a:ext cx="2712657" cy="73096"/>
          </a:xfrm>
          <a:prstGeom prst="line">
            <a:avLst/>
          </a:prstGeom>
          <a:ln w="12700"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95"/>
          <p:cNvCxnSpPr>
            <a:stCxn id="24" idx="1"/>
          </p:cNvCxnSpPr>
          <p:nvPr/>
        </p:nvCxnSpPr>
        <p:spPr>
          <a:xfrm flipH="1">
            <a:off x="3947607" y="3290165"/>
            <a:ext cx="5304945" cy="358952"/>
          </a:xfrm>
          <a:prstGeom prst="line">
            <a:avLst/>
          </a:prstGeom>
          <a:ln w="12700"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98"/>
          <p:cNvCxnSpPr>
            <a:stCxn id="24" idx="1"/>
          </p:cNvCxnSpPr>
          <p:nvPr/>
        </p:nvCxnSpPr>
        <p:spPr>
          <a:xfrm flipH="1">
            <a:off x="4955719" y="3290165"/>
            <a:ext cx="4296833" cy="935016"/>
          </a:xfrm>
          <a:prstGeom prst="line">
            <a:avLst/>
          </a:prstGeom>
          <a:ln w="12700"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101"/>
          <p:cNvCxnSpPr>
            <a:stCxn id="34" idx="1"/>
          </p:cNvCxnSpPr>
          <p:nvPr/>
        </p:nvCxnSpPr>
        <p:spPr>
          <a:xfrm flipH="1" flipV="1">
            <a:off x="7908047" y="3865141"/>
            <a:ext cx="813101" cy="447565"/>
          </a:xfrm>
          <a:prstGeom prst="line">
            <a:avLst/>
          </a:prstGeom>
          <a:ln w="12700"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104"/>
          <p:cNvCxnSpPr>
            <a:stCxn id="34" idx="1"/>
          </p:cNvCxnSpPr>
          <p:nvPr/>
        </p:nvCxnSpPr>
        <p:spPr>
          <a:xfrm flipH="1" flipV="1">
            <a:off x="5027727" y="4297189"/>
            <a:ext cx="3693421" cy="15517"/>
          </a:xfrm>
          <a:prstGeom prst="line">
            <a:avLst/>
          </a:prstGeom>
          <a:ln w="12700"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107"/>
          <p:cNvCxnSpPr>
            <a:stCxn id="34" idx="1"/>
          </p:cNvCxnSpPr>
          <p:nvPr/>
        </p:nvCxnSpPr>
        <p:spPr>
          <a:xfrm flipH="1" flipV="1">
            <a:off x="4523671" y="3073053"/>
            <a:ext cx="4197477" cy="1239653"/>
          </a:xfrm>
          <a:prstGeom prst="line">
            <a:avLst/>
          </a:prstGeom>
          <a:ln w="12700"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3875599" y="1776909"/>
            <a:ext cx="4296229" cy="3046988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400" dirty="0" smtClean="0"/>
              <a:t>~500 Monitoring Stations: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 smtClean="0"/>
              <a:t>24 different types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 smtClean="0"/>
              <a:t>Commercial Off-the-Shelf &amp; Internally Developed Stations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 smtClean="0"/>
              <a:t>Surface and Underground areas</a:t>
            </a:r>
          </a:p>
          <a:p>
            <a:endParaRPr lang="en-GB" sz="1400" dirty="0" smtClean="0"/>
          </a:p>
          <a:p>
            <a:r>
              <a:rPr lang="en-GB" sz="1400" dirty="0" smtClean="0"/>
              <a:t>~3,200 Measurement Channels: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 smtClean="0"/>
              <a:t>1,000 measurements archived / second</a:t>
            </a:r>
          </a:p>
          <a:p>
            <a:pPr marL="742950" lvl="1" indent="-285750" algn="ctr">
              <a:buFont typeface="Arial" panose="020B0604020202020204" pitchFamily="34" charset="0"/>
              <a:buChar char="•"/>
            </a:pPr>
            <a:endParaRPr lang="en-GB" sz="1050" dirty="0" smtClean="0">
              <a:solidFill>
                <a:srgbClr val="FF0000"/>
              </a:solidFill>
            </a:endParaRPr>
          </a:p>
          <a:p>
            <a:pPr lvl="1"/>
            <a:r>
              <a:rPr lang="en-GB" sz="1200" b="1" dirty="0" smtClean="0">
                <a:solidFill>
                  <a:schemeClr val="accent5">
                    <a:lumMod val="75000"/>
                  </a:schemeClr>
                </a:solidFill>
              </a:rPr>
              <a:t>Workplace </a:t>
            </a:r>
            <a:r>
              <a:rPr lang="en-GB" sz="1200" b="1" dirty="0">
                <a:solidFill>
                  <a:schemeClr val="accent5">
                    <a:lumMod val="75000"/>
                  </a:schemeClr>
                </a:solidFill>
              </a:rPr>
              <a:t>and </a:t>
            </a:r>
            <a:r>
              <a:rPr lang="en-GB" sz="1200" b="1" dirty="0" smtClean="0">
                <a:solidFill>
                  <a:schemeClr val="accent5">
                    <a:lumMod val="75000"/>
                  </a:schemeClr>
                </a:solidFill>
              </a:rPr>
              <a:t>Environment Safety</a:t>
            </a:r>
          </a:p>
          <a:p>
            <a:pPr lvl="1"/>
            <a:endParaRPr lang="en-GB" sz="105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lvl="1"/>
            <a:r>
              <a:rPr lang="en-GB" sz="1200" b="1" dirty="0" smtClean="0">
                <a:solidFill>
                  <a:schemeClr val="accent5">
                    <a:lumMod val="75000"/>
                  </a:schemeClr>
                </a:solidFill>
              </a:rPr>
              <a:t>Reporting </a:t>
            </a:r>
            <a:r>
              <a:rPr lang="en-GB" sz="1200" b="1" dirty="0">
                <a:solidFill>
                  <a:schemeClr val="accent5">
                    <a:lumMod val="75000"/>
                  </a:schemeClr>
                </a:solidFill>
              </a:rPr>
              <a:t>to </a:t>
            </a:r>
            <a:r>
              <a:rPr lang="en-GB" sz="1200" b="1" dirty="0" smtClean="0">
                <a:solidFill>
                  <a:schemeClr val="accent5">
                    <a:lumMod val="75000"/>
                  </a:schemeClr>
                </a:solidFill>
              </a:rPr>
              <a:t>authorities:</a:t>
            </a:r>
            <a:endParaRPr lang="en-GB" sz="105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lvl="1"/>
            <a:r>
              <a:rPr lang="en-GB" sz="1050" b="1" dirty="0" smtClean="0">
                <a:solidFill>
                  <a:schemeClr val="accent5">
                    <a:lumMod val="75000"/>
                  </a:schemeClr>
                </a:solidFill>
              </a:rPr>
              <a:t>    - Nature and quantities of emitted ionizing radiation</a:t>
            </a:r>
          </a:p>
          <a:p>
            <a:pPr lvl="1"/>
            <a:r>
              <a:rPr lang="en-GB" sz="1050" b="1" dirty="0" smtClean="0">
                <a:solidFill>
                  <a:schemeClr val="accent5">
                    <a:lumMod val="75000"/>
                  </a:schemeClr>
                </a:solidFill>
              </a:rPr>
              <a:t>    - Conventional environmental measured values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400" dirty="0" smtClean="0"/>
          </a:p>
        </p:txBody>
      </p:sp>
    </p:spTree>
    <p:extLst>
      <p:ext uri="{BB962C8B-B14F-4D97-AF65-F5344CB8AC3E}">
        <p14:creationId xmlns:p14="http://schemas.microsoft.com/office/powerpoint/2010/main" val="160348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8" grpId="0"/>
      <p:bldP spid="19" grpId="0"/>
      <p:bldP spid="23" grpId="0"/>
      <p:bldP spid="25" grpId="0"/>
      <p:bldP spid="35" grpId="0"/>
      <p:bldP spid="5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DC0569-1EAA-D74B-B736-1E2DC64BB0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/>
              <a:t>08.03.2019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D86766-DDA9-C546-A2F8-7ED1BA7E30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EDMS no: </a:t>
            </a:r>
            <a:r>
              <a:rPr lang="en-US" dirty="0" smtClean="0"/>
              <a:t>2107473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3F1D3F-DA84-ED42-86E9-B437874DC19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534" y="13649"/>
            <a:ext cx="7370002" cy="602620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916C532-A2CB-B24E-93F3-D193FF216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95" y="13649"/>
            <a:ext cx="11792366" cy="816084"/>
          </a:xfrm>
        </p:spPr>
        <p:txBody>
          <a:bodyPr>
            <a:noAutofit/>
          </a:bodyPr>
          <a:lstStyle/>
          <a:p>
            <a:r>
              <a:rPr lang="en-GB" sz="2400" b="1" dirty="0" smtClean="0"/>
              <a:t>REMUS </a:t>
            </a:r>
            <a:r>
              <a:rPr lang="en-GB" sz="2400" b="1" dirty="0" err="1" smtClean="0"/>
              <a:t>RealTime</a:t>
            </a:r>
            <a:r>
              <a:rPr lang="en-GB" sz="2400" b="1" dirty="0" smtClean="0"/>
              <a:t> Visualization - DIP</a:t>
            </a:r>
            <a:endParaRPr lang="en-GB" sz="2400" b="1" dirty="0"/>
          </a:p>
        </p:txBody>
      </p:sp>
      <p:pic>
        <p:nvPicPr>
          <p:cNvPr id="7" name="Picture 6" descr="File:Warning.svg - Wikipedi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347" y="3081501"/>
            <a:ext cx="503074" cy="464516"/>
          </a:xfrm>
          <a:prstGeom prst="rect">
            <a:avLst/>
          </a:prstGeom>
        </p:spPr>
      </p:pic>
      <p:pic>
        <p:nvPicPr>
          <p:cNvPr id="9" name="Picture 8" descr="File:Red circle (thin).svg - Wikimedia Common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94978">
            <a:off x="5700215" y="3079141"/>
            <a:ext cx="3564265" cy="128847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193213" y="4085455"/>
            <a:ext cx="271374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C00000"/>
                </a:solidFill>
              </a:rPr>
              <a:t>Synchronous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C00000"/>
                </a:solidFill>
              </a:rPr>
              <a:t>No ACLs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C00000"/>
                </a:solidFill>
              </a:rPr>
              <a:t>Single Point of Failure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sz="1600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1747051">
            <a:off x="7179174" y="740019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CCC &amp; Other control rooms</a:t>
            </a:r>
            <a:endParaRPr lang="fr-CH" dirty="0"/>
          </a:p>
        </p:txBody>
      </p:sp>
      <p:pic>
        <p:nvPicPr>
          <p:cNvPr id="12" name="Picture 11" descr="Palaeos, la historia de la Vida en la Tierra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680" y="4123664"/>
            <a:ext cx="526788" cy="48201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16823" y="5016504"/>
            <a:ext cx="35064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C00000"/>
                </a:solidFill>
              </a:rPr>
              <a:t>DIP </a:t>
            </a:r>
            <a:r>
              <a:rPr lang="en-US" sz="1600" dirty="0" err="1" smtClean="0">
                <a:solidFill>
                  <a:srgbClr val="C00000"/>
                </a:solidFill>
              </a:rPr>
              <a:t>WinCC</a:t>
            </a:r>
            <a:r>
              <a:rPr lang="en-US" sz="1600" dirty="0" smtClean="0">
                <a:solidFill>
                  <a:srgbClr val="C00000"/>
                </a:solidFill>
              </a:rPr>
              <a:t> OA driver not 100% redundant compatible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C00000"/>
                </a:solidFill>
              </a:rPr>
              <a:t>High maintenance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sz="1600" dirty="0">
              <a:solidFill>
                <a:srgbClr val="C00000"/>
              </a:solidFill>
            </a:endParaRPr>
          </a:p>
        </p:txBody>
      </p:sp>
      <p:pic>
        <p:nvPicPr>
          <p:cNvPr id="16" name="Picture 15" descr="File:Red Silhouette - Gear and Tools.svg - Wikimedia Commons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778" y="3525236"/>
            <a:ext cx="480047" cy="48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7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allAtOnce"/>
      <p:bldP spid="13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DC0569-1EAA-D74B-B736-1E2DC64BB0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/>
              <a:t>08.03.2019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D86766-DDA9-C546-A2F8-7ED1BA7E30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EDMS no: </a:t>
            </a:r>
            <a:r>
              <a:rPr lang="en-US" dirty="0" smtClean="0"/>
              <a:t>2107473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3F1D3F-DA84-ED42-86E9-B437874DC19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946" y="13648"/>
            <a:ext cx="7369200" cy="602554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916C532-A2CB-B24E-93F3-D193FF216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95" y="13649"/>
            <a:ext cx="11792366" cy="816084"/>
          </a:xfrm>
        </p:spPr>
        <p:txBody>
          <a:bodyPr>
            <a:noAutofit/>
          </a:bodyPr>
          <a:lstStyle/>
          <a:p>
            <a:r>
              <a:rPr lang="en-GB" sz="2400" b="1" dirty="0" smtClean="0"/>
              <a:t>REMUS </a:t>
            </a:r>
            <a:r>
              <a:rPr lang="en-GB" sz="2400" b="1" dirty="0" err="1" smtClean="0"/>
              <a:t>RealTime</a:t>
            </a:r>
            <a:r>
              <a:rPr lang="en-GB" sz="2400" b="1" dirty="0" smtClean="0"/>
              <a:t> Visualization - KAFKA</a:t>
            </a:r>
            <a:endParaRPr lang="en-GB" sz="2400" b="1" dirty="0"/>
          </a:p>
        </p:txBody>
      </p:sp>
      <p:sp>
        <p:nvSpPr>
          <p:cNvPr id="10" name="TextBox 9"/>
          <p:cNvSpPr txBox="1"/>
          <p:nvPr/>
        </p:nvSpPr>
        <p:spPr>
          <a:xfrm rot="1747051">
            <a:off x="7179174" y="740019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CCC &amp; Other control rooms</a:t>
            </a:r>
            <a:endParaRPr lang="fr-CH" dirty="0"/>
          </a:p>
        </p:txBody>
      </p:sp>
      <p:sp>
        <p:nvSpPr>
          <p:cNvPr id="11" name="TextBox 10"/>
          <p:cNvSpPr txBox="1"/>
          <p:nvPr/>
        </p:nvSpPr>
        <p:spPr>
          <a:xfrm>
            <a:off x="6739468" y="4838868"/>
            <a:ext cx="30567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Added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DIP is not a SPOF for 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DIP Buffer Server is gone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Asynchronous data streams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34693" y="4058122"/>
            <a:ext cx="2522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ATLAS, CMS, TI, ??? 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8509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DC0569-1EAA-D74B-B736-1E2DC64BB0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 smtClean="0"/>
              <a:t>08.03.2019</a:t>
            </a:r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D86766-DDA9-C546-A2F8-7ED1BA7E30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EDMS no: </a:t>
            </a:r>
            <a:r>
              <a:rPr lang="en-US" dirty="0" smtClean="0"/>
              <a:t>2107473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3F1D3F-DA84-ED42-86E9-B437874DC19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8315A1-AD56-E545-8BC0-EBF435A9D318}"/>
              </a:ext>
            </a:extLst>
          </p:cNvPr>
          <p:cNvSpPr/>
          <p:nvPr/>
        </p:nvSpPr>
        <p:spPr>
          <a:xfrm>
            <a:off x="1" y="755605"/>
            <a:ext cx="12192000" cy="6324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ts val="24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0055A0"/>
                </a:solidFill>
              </a:rPr>
              <a:t>In-house </a:t>
            </a:r>
            <a:r>
              <a:rPr lang="en-US" sz="2000" b="1" dirty="0" err="1">
                <a:solidFill>
                  <a:srgbClr val="0055A0"/>
                </a:solidFill>
              </a:rPr>
              <a:t>WinCC</a:t>
            </a:r>
            <a:r>
              <a:rPr lang="en-US" sz="2000" b="1" dirty="0">
                <a:solidFill>
                  <a:srgbClr val="0055A0"/>
                </a:solidFill>
              </a:rPr>
              <a:t> OA Kafka driver</a:t>
            </a:r>
          </a:p>
          <a:p>
            <a:pPr marL="685800" lvl="1" indent="-228600">
              <a:lnSpc>
                <a:spcPts val="24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000" b="1" dirty="0" err="1">
                <a:solidFill>
                  <a:srgbClr val="0055A0"/>
                </a:solidFill>
              </a:rPr>
              <a:t>WinCC</a:t>
            </a:r>
            <a:r>
              <a:rPr lang="en-US" sz="2000" b="1" dirty="0">
                <a:solidFill>
                  <a:srgbClr val="0055A0"/>
                </a:solidFill>
              </a:rPr>
              <a:t> OA driver API</a:t>
            </a:r>
          </a:p>
          <a:p>
            <a:pPr marL="685800" lvl="1" indent="-228600">
              <a:lnSpc>
                <a:spcPts val="24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000" b="1" dirty="0" err="1">
                <a:solidFill>
                  <a:srgbClr val="0055A0"/>
                </a:solidFill>
              </a:rPr>
              <a:t>librdkafka</a:t>
            </a:r>
            <a:r>
              <a:rPr lang="en-US" sz="2000" b="1" dirty="0">
                <a:solidFill>
                  <a:srgbClr val="0055A0"/>
                </a:solidFill>
              </a:rPr>
              <a:t> + </a:t>
            </a:r>
            <a:r>
              <a:rPr lang="en-US" sz="2000" b="1" dirty="0" err="1">
                <a:solidFill>
                  <a:srgbClr val="0055A0"/>
                </a:solidFill>
              </a:rPr>
              <a:t>cppkafka</a:t>
            </a:r>
            <a:r>
              <a:rPr lang="en-US" sz="2000" b="1" dirty="0">
                <a:solidFill>
                  <a:srgbClr val="0055A0"/>
                </a:solidFill>
              </a:rPr>
              <a:t> </a:t>
            </a:r>
          </a:p>
          <a:p>
            <a:pPr marL="228600" indent="-228600">
              <a:lnSpc>
                <a:spcPts val="24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en-US" sz="2000" b="1" dirty="0" smtClean="0"/>
          </a:p>
          <a:p>
            <a:pPr marL="228600" indent="-228600">
              <a:lnSpc>
                <a:spcPts val="24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000" b="1" dirty="0"/>
              <a:t>One REMUS KAFKA publisher</a:t>
            </a:r>
            <a:endParaRPr lang="en-GB" sz="2000" dirty="0"/>
          </a:p>
          <a:p>
            <a:pPr lvl="1" indent="-228600">
              <a:lnSpc>
                <a:spcPts val="2400"/>
              </a:lnSpc>
              <a:buFont typeface="Courier New" panose="02070309020205020404" pitchFamily="49" charset="0"/>
              <a:buChar char="o"/>
            </a:pPr>
            <a:r>
              <a:rPr lang="en-US" dirty="0"/>
              <a:t>Actually two </a:t>
            </a:r>
            <a:r>
              <a:rPr lang="en-US" dirty="0">
                <a:sym typeface="Wingdings" panose="05000000000000000000" pitchFamily="2" charset="2"/>
              </a:rPr>
              <a:t> </a:t>
            </a:r>
          </a:p>
          <a:p>
            <a:pPr lvl="2" indent="-228600">
              <a:lnSpc>
                <a:spcPts val="2400"/>
              </a:lnSpc>
              <a:buFont typeface="Courier New" panose="02070309020205020404" pitchFamily="49" charset="0"/>
              <a:buChar char="o"/>
            </a:pPr>
            <a:r>
              <a:rPr lang="en-US" dirty="0">
                <a:sym typeface="Wingdings" panose="05000000000000000000" pitchFamily="2" charset="2"/>
              </a:rPr>
              <a:t>REMUS is a redundant system, only one publisher is active at a </a:t>
            </a:r>
            <a:r>
              <a:rPr lang="en-US" dirty="0" smtClean="0">
                <a:sym typeface="Wingdings" panose="05000000000000000000" pitchFamily="2" charset="2"/>
              </a:rPr>
              <a:t>time</a:t>
            </a:r>
          </a:p>
          <a:p>
            <a:pPr lvl="2" indent="-228600">
              <a:lnSpc>
                <a:spcPts val="2400"/>
              </a:lnSpc>
              <a:buFont typeface="Courier New" panose="02070309020205020404" pitchFamily="49" charset="0"/>
              <a:buChar char="o"/>
            </a:pPr>
            <a:endParaRPr lang="en-GB" dirty="0">
              <a:sym typeface="Wingdings" panose="05000000000000000000" pitchFamily="2" charset="2"/>
            </a:endParaRPr>
          </a:p>
          <a:p>
            <a:pPr marL="228600" indent="-228600">
              <a:lnSpc>
                <a:spcPts val="24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000" b="1" dirty="0" smtClean="0"/>
              <a:t>REMUS data streams</a:t>
            </a:r>
            <a:endParaRPr lang="en-GB" sz="2000" dirty="0"/>
          </a:p>
          <a:p>
            <a:pPr lvl="1" indent="-228600">
              <a:lnSpc>
                <a:spcPts val="2400"/>
              </a:lnSpc>
              <a:buFont typeface="Courier New" panose="02070309020205020404" pitchFamily="49" charset="0"/>
              <a:buChar char="o"/>
            </a:pPr>
            <a:r>
              <a:rPr lang="en-US" dirty="0" smtClean="0"/>
              <a:t>Unique measurement as JSON</a:t>
            </a:r>
          </a:p>
          <a:p>
            <a:pPr lvl="2" indent="-228600">
              <a:lnSpc>
                <a:spcPts val="2400"/>
              </a:lnSpc>
              <a:buFont typeface="Courier New" panose="02070309020205020404" pitchFamily="49" charset="0"/>
              <a:buChar char="o"/>
            </a:pPr>
            <a:r>
              <a:rPr lang="en-US" dirty="0" smtClean="0"/>
              <a:t>REMUS JSON format </a:t>
            </a:r>
          </a:p>
          <a:p>
            <a:pPr lvl="3" indent="-228600">
              <a:lnSpc>
                <a:spcPts val="2400"/>
              </a:lnSpc>
              <a:buFont typeface="Courier New" panose="02070309020205020404" pitchFamily="49" charset="0"/>
              <a:buChar char="o"/>
            </a:pPr>
            <a:r>
              <a:rPr lang="en-US" dirty="0"/>
              <a:t> {"id</a:t>
            </a:r>
            <a:r>
              <a:rPr lang="en-US" dirty="0" smtClean="0"/>
              <a:t>":&lt;STREAM ID</a:t>
            </a:r>
            <a:r>
              <a:rPr lang="en-US" dirty="0"/>
              <a:t>&gt;,"value":&lt;VAL&gt;, "timestamp":&lt;TS&gt;, "unit":&lt;UNIT&gt;, "flags":{&lt;FLAGS&gt;}}</a:t>
            </a:r>
            <a:endParaRPr lang="en-US" dirty="0" smtClean="0"/>
          </a:p>
          <a:p>
            <a:pPr lvl="2" indent="-228600">
              <a:lnSpc>
                <a:spcPts val="2400"/>
              </a:lnSpc>
              <a:buFont typeface="Courier New" panose="02070309020205020404" pitchFamily="49" charset="0"/>
              <a:buChar char="o"/>
            </a:pPr>
            <a:r>
              <a:rPr lang="en-US" dirty="0" smtClean="0"/>
              <a:t>KAFKA key: &lt;STREAM ID&gt;</a:t>
            </a:r>
          </a:p>
          <a:p>
            <a:pPr lvl="1" indent="-228600">
              <a:lnSpc>
                <a:spcPts val="2400"/>
              </a:lnSpc>
              <a:buFont typeface="Courier New" panose="02070309020205020404" pitchFamily="49" charset="0"/>
              <a:buChar char="o"/>
            </a:pPr>
            <a:r>
              <a:rPr lang="en-US" dirty="0" smtClean="0"/>
              <a:t>Built from one or more source DPEs</a:t>
            </a:r>
          </a:p>
          <a:p>
            <a:pPr lvl="1" indent="-228600">
              <a:lnSpc>
                <a:spcPts val="2400"/>
              </a:lnSpc>
              <a:buFont typeface="Courier New" panose="02070309020205020404" pitchFamily="49" charset="0"/>
              <a:buChar char="o"/>
            </a:pPr>
            <a:r>
              <a:rPr lang="en-US" dirty="0" smtClean="0"/>
              <a:t>Other streams in the near future (parametrizations, events, etc.)</a:t>
            </a:r>
          </a:p>
          <a:p>
            <a:pPr lvl="1" indent="-228600">
              <a:lnSpc>
                <a:spcPts val="2400"/>
              </a:lnSpc>
              <a:buFont typeface="Courier New" panose="02070309020205020404" pitchFamily="49" charset="0"/>
              <a:buChar char="o"/>
            </a:pPr>
            <a:r>
              <a:rPr lang="en-US" dirty="0" smtClean="0"/>
              <a:t>Can be any string or data format</a:t>
            </a:r>
          </a:p>
          <a:p>
            <a:pPr lvl="1" indent="-228600">
              <a:lnSpc>
                <a:spcPts val="2400"/>
              </a:lnSpc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lvl="2" indent="-228600">
              <a:lnSpc>
                <a:spcPts val="2400"/>
              </a:lnSpc>
              <a:buFont typeface="Courier New" panose="02070309020205020404" pitchFamily="49" charset="0"/>
              <a:buChar char="o"/>
            </a:pPr>
            <a:endParaRPr lang="en-GB" dirty="0">
              <a:sym typeface="Wingdings" panose="05000000000000000000" pitchFamily="2" charset="2"/>
            </a:endParaRPr>
          </a:p>
          <a:p>
            <a:pPr lvl="2" indent="-228600">
              <a:lnSpc>
                <a:spcPts val="2400"/>
              </a:lnSpc>
              <a:buFont typeface="Courier New" panose="02070309020205020404" pitchFamily="49" charset="0"/>
              <a:buChar char="o"/>
            </a:pP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916C532-A2CB-B24E-93F3-D193FF216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95" y="13649"/>
            <a:ext cx="11792366" cy="816084"/>
          </a:xfrm>
        </p:spPr>
        <p:txBody>
          <a:bodyPr>
            <a:noAutofit/>
          </a:bodyPr>
          <a:lstStyle/>
          <a:p>
            <a:r>
              <a:rPr lang="en-GB" sz="2400" b="1" dirty="0" err="1" smtClean="0"/>
              <a:t>WinCC</a:t>
            </a:r>
            <a:r>
              <a:rPr lang="en-GB" sz="2400" b="1" dirty="0" smtClean="0"/>
              <a:t> OA KAFKA Streaming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34884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DC0569-1EAA-D74B-B736-1E2DC64BB0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 smtClean="0"/>
              <a:t>08.03.2019</a:t>
            </a:r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D86766-DDA9-C546-A2F8-7ED1BA7E30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EDMS no: </a:t>
            </a:r>
            <a:r>
              <a:rPr lang="en-US" dirty="0" smtClean="0"/>
              <a:t>2107473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3F1D3F-DA84-ED42-86E9-B437874DC19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8315A1-AD56-E545-8BC0-EBF435A9D318}"/>
              </a:ext>
            </a:extLst>
          </p:cNvPr>
          <p:cNvSpPr/>
          <p:nvPr/>
        </p:nvSpPr>
        <p:spPr>
          <a:xfrm>
            <a:off x="1" y="755605"/>
            <a:ext cx="12192000" cy="6940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ts val="24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000" b="1" dirty="0" smtClean="0"/>
              <a:t>Dedicated DPs for streaming</a:t>
            </a:r>
            <a:endParaRPr lang="en-GB" sz="2000" dirty="0" smtClean="0"/>
          </a:p>
          <a:p>
            <a:pPr lvl="1" indent="-228600">
              <a:lnSpc>
                <a:spcPts val="2400"/>
              </a:lnSpc>
              <a:buFont typeface="Courier New" panose="02070309020205020404" pitchFamily="49" charset="0"/>
              <a:buChar char="o"/>
            </a:pPr>
            <a:r>
              <a:rPr lang="en-US" dirty="0" smtClean="0"/>
              <a:t>Isolated from the device model DPs</a:t>
            </a:r>
          </a:p>
          <a:p>
            <a:pPr lvl="1" indent="-228600">
              <a:lnSpc>
                <a:spcPts val="2400"/>
              </a:lnSpc>
              <a:buFont typeface="Courier New" panose="02070309020205020404" pitchFamily="49" charset="0"/>
              <a:buChar char="o"/>
            </a:pPr>
            <a:endParaRPr lang="en-US" dirty="0"/>
          </a:p>
          <a:p>
            <a:pPr lvl="1" indent="-228600">
              <a:lnSpc>
                <a:spcPts val="2400"/>
              </a:lnSpc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marL="57150" indent="-285750">
              <a:lnSpc>
                <a:spcPts val="2400"/>
              </a:lnSpc>
              <a:buFont typeface="Wingdings" panose="05000000000000000000" pitchFamily="2" charset="2"/>
              <a:buChar char="§"/>
            </a:pPr>
            <a:r>
              <a:rPr lang="en-US" sz="2000" b="1" dirty="0" smtClean="0"/>
              <a:t>Generically addressed with the </a:t>
            </a:r>
            <a:r>
              <a:rPr lang="en-US" sz="2000" b="1" dirty="0" err="1" smtClean="0"/>
              <a:t>WinCC</a:t>
            </a:r>
            <a:r>
              <a:rPr lang="en-US" sz="2000" b="1" dirty="0" smtClean="0"/>
              <a:t> OA Kafka driver</a:t>
            </a:r>
          </a:p>
          <a:p>
            <a:pPr lvl="2" indent="-228600">
              <a:lnSpc>
                <a:spcPts val="2400"/>
              </a:lnSpc>
              <a:buFont typeface="Courier New" panose="02070309020205020404" pitchFamily="49" charset="0"/>
              <a:buChar char="o"/>
            </a:pPr>
            <a:r>
              <a:rPr lang="en-US" dirty="0" smtClean="0"/>
              <a:t>KAFKA TOPIC</a:t>
            </a:r>
            <a:r>
              <a:rPr lang="en-US" b="1" dirty="0" smtClean="0"/>
              <a:t>$</a:t>
            </a:r>
            <a:r>
              <a:rPr lang="en-US" dirty="0" smtClean="0"/>
              <a:t>KAFKA</a:t>
            </a:r>
            <a:r>
              <a:rPr lang="en-US" b="1" dirty="0" smtClean="0"/>
              <a:t> </a:t>
            </a:r>
            <a:r>
              <a:rPr lang="en-US" dirty="0" smtClean="0"/>
              <a:t>KEY</a:t>
            </a:r>
            <a:r>
              <a:rPr lang="en-US" b="1" dirty="0" smtClean="0"/>
              <a:t>$</a:t>
            </a:r>
            <a:r>
              <a:rPr lang="en-US" dirty="0" smtClean="0"/>
              <a:t>DEBOUNCINGTIME</a:t>
            </a:r>
          </a:p>
          <a:p>
            <a:pPr lvl="2" indent="-228600">
              <a:lnSpc>
                <a:spcPts val="2400"/>
              </a:lnSpc>
              <a:buFont typeface="Courier New" panose="02070309020205020404" pitchFamily="49" charset="0"/>
              <a:buChar char="o"/>
            </a:pPr>
            <a:r>
              <a:rPr lang="en-US" dirty="0" smtClean="0"/>
              <a:t>Ex</a:t>
            </a:r>
            <a:r>
              <a:rPr lang="en-US" dirty="0"/>
              <a:t>: </a:t>
            </a:r>
            <a:r>
              <a:rPr lang="en-US" dirty="0" smtClean="0"/>
              <a:t>remustest</a:t>
            </a:r>
            <a:r>
              <a:rPr lang="en-US" b="1" dirty="0" smtClean="0"/>
              <a:t>$</a:t>
            </a:r>
            <a:r>
              <a:rPr lang="en-US" dirty="0" smtClean="0"/>
              <a:t>11134</a:t>
            </a:r>
            <a:r>
              <a:rPr lang="en-US" b="1" dirty="0" smtClean="0"/>
              <a:t>$</a:t>
            </a:r>
            <a:r>
              <a:rPr lang="en-US" dirty="0" smtClean="0"/>
              <a:t>0 </a:t>
            </a:r>
          </a:p>
          <a:p>
            <a:pPr lvl="1" indent="-228600">
              <a:lnSpc>
                <a:spcPts val="2400"/>
              </a:lnSpc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marL="228600" lvl="0" indent="-228600">
              <a:lnSpc>
                <a:spcPts val="24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000" b="1" dirty="0" err="1" smtClean="0">
                <a:solidFill>
                  <a:srgbClr val="0055A0"/>
                </a:solidFill>
              </a:rPr>
              <a:t>Debouncing</a:t>
            </a:r>
            <a:r>
              <a:rPr lang="en-US" sz="2000" b="1" dirty="0" smtClean="0">
                <a:solidFill>
                  <a:srgbClr val="0055A0"/>
                </a:solidFill>
              </a:rPr>
              <a:t> mechanism</a:t>
            </a:r>
            <a:endParaRPr lang="en-GB" sz="2000" dirty="0">
              <a:solidFill>
                <a:srgbClr val="0055A0"/>
              </a:solidFill>
            </a:endParaRPr>
          </a:p>
          <a:p>
            <a:pPr lvl="1" indent="-228600">
              <a:lnSpc>
                <a:spcPts val="2400"/>
              </a:lnSpc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0055A0"/>
                </a:solidFill>
              </a:rPr>
              <a:t>Allows data streams built from unsynchronized DPEs to stream exactly once</a:t>
            </a:r>
          </a:p>
          <a:p>
            <a:pPr lvl="1" indent="-228600">
              <a:lnSpc>
                <a:spcPts val="2400"/>
              </a:lnSpc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0055A0"/>
                </a:solidFill>
              </a:rPr>
              <a:t>Implemented in the </a:t>
            </a:r>
            <a:r>
              <a:rPr lang="en-US" dirty="0" err="1" smtClean="0">
                <a:solidFill>
                  <a:srgbClr val="0055A0"/>
                </a:solidFill>
              </a:rPr>
              <a:t>WinCC</a:t>
            </a:r>
            <a:r>
              <a:rPr lang="en-US" dirty="0">
                <a:solidFill>
                  <a:srgbClr val="0055A0"/>
                </a:solidFill>
              </a:rPr>
              <a:t> </a:t>
            </a:r>
            <a:r>
              <a:rPr lang="en-US" dirty="0" smtClean="0">
                <a:solidFill>
                  <a:srgbClr val="0055A0"/>
                </a:solidFill>
              </a:rPr>
              <a:t>OA Kafka driver</a:t>
            </a:r>
            <a:endParaRPr lang="en-US" dirty="0">
              <a:solidFill>
                <a:srgbClr val="0055A0"/>
              </a:solidFill>
            </a:endParaRPr>
          </a:p>
          <a:p>
            <a:pPr lvl="2" indent="-228600">
              <a:lnSpc>
                <a:spcPts val="2400"/>
              </a:lnSpc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rgbClr val="0055A0"/>
                </a:solidFill>
              </a:rPr>
              <a:t>Debouncing</a:t>
            </a:r>
            <a:r>
              <a:rPr lang="en-US" dirty="0">
                <a:solidFill>
                  <a:srgbClr val="0055A0"/>
                </a:solidFill>
              </a:rPr>
              <a:t> time period sent to the </a:t>
            </a:r>
            <a:r>
              <a:rPr lang="en-US" dirty="0" smtClean="0">
                <a:solidFill>
                  <a:srgbClr val="0055A0"/>
                </a:solidFill>
              </a:rPr>
              <a:t>driver for each stream</a:t>
            </a:r>
          </a:p>
          <a:p>
            <a:pPr lvl="2" indent="-228600">
              <a:lnSpc>
                <a:spcPts val="2400"/>
              </a:lnSpc>
              <a:buFont typeface="Courier New" panose="02070309020205020404" pitchFamily="49" charset="0"/>
              <a:buChar char="o"/>
            </a:pPr>
            <a:r>
              <a:rPr lang="en-US" dirty="0" smtClean="0"/>
              <a:t>DEBOUNCINGTIME = </a:t>
            </a:r>
            <a:r>
              <a:rPr lang="en-US" dirty="0" smtClean="0">
                <a:solidFill>
                  <a:srgbClr val="0055A0"/>
                </a:solidFill>
              </a:rPr>
              <a:t>0 </a:t>
            </a:r>
            <a:r>
              <a:rPr lang="en-US" dirty="0" smtClean="0">
                <a:solidFill>
                  <a:srgbClr val="0055A0"/>
                </a:solidFill>
                <a:sym typeface="Wingdings" panose="05000000000000000000" pitchFamily="2" charset="2"/>
              </a:rPr>
              <a:t>direct streaming with no </a:t>
            </a:r>
            <a:r>
              <a:rPr lang="en-US" dirty="0" err="1" smtClean="0">
                <a:solidFill>
                  <a:srgbClr val="0055A0"/>
                </a:solidFill>
                <a:sym typeface="Wingdings" panose="05000000000000000000" pitchFamily="2" charset="2"/>
              </a:rPr>
              <a:t>debouncing</a:t>
            </a:r>
            <a:endParaRPr lang="en-US" dirty="0" smtClean="0"/>
          </a:p>
          <a:p>
            <a:pPr lvl="1" indent="-228600">
              <a:lnSpc>
                <a:spcPts val="2400"/>
              </a:lnSpc>
              <a:buFont typeface="Courier New" panose="02070309020205020404" pitchFamily="49" charset="0"/>
              <a:buChar char="o"/>
            </a:pPr>
            <a:endParaRPr lang="en-US" dirty="0"/>
          </a:p>
          <a:p>
            <a:pPr lvl="1" indent="-228600">
              <a:lnSpc>
                <a:spcPts val="2400"/>
              </a:lnSpc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lvl="1" indent="-228600">
              <a:lnSpc>
                <a:spcPts val="2400"/>
              </a:lnSpc>
              <a:buFont typeface="Courier New" panose="02070309020205020404" pitchFamily="49" charset="0"/>
              <a:buChar char="o"/>
            </a:pPr>
            <a:endParaRPr lang="en-US" dirty="0"/>
          </a:p>
          <a:p>
            <a:pPr lvl="1" indent="-228600">
              <a:lnSpc>
                <a:spcPts val="2400"/>
              </a:lnSpc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lvl="1" indent="-228600">
              <a:lnSpc>
                <a:spcPts val="2400"/>
              </a:lnSpc>
              <a:buFont typeface="Courier New" panose="02070309020205020404" pitchFamily="49" charset="0"/>
              <a:buChar char="o"/>
            </a:pPr>
            <a:endParaRPr lang="en-US" dirty="0"/>
          </a:p>
          <a:p>
            <a:pPr lvl="1" indent="-228600">
              <a:lnSpc>
                <a:spcPts val="2400"/>
              </a:lnSpc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lvl="1" indent="-228600">
              <a:lnSpc>
                <a:spcPts val="2400"/>
              </a:lnSpc>
              <a:buFont typeface="Courier New" panose="02070309020205020404" pitchFamily="49" charset="0"/>
              <a:buChar char="o"/>
            </a:pPr>
            <a:endParaRPr lang="en-US" dirty="0"/>
          </a:p>
          <a:p>
            <a:pPr lvl="1" indent="-228600">
              <a:lnSpc>
                <a:spcPts val="2400"/>
              </a:lnSpc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lvl="2" indent="-228600">
              <a:lnSpc>
                <a:spcPts val="2400"/>
              </a:lnSpc>
              <a:buFont typeface="Courier New" panose="02070309020205020404" pitchFamily="49" charset="0"/>
              <a:buChar char="o"/>
            </a:pP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916C532-A2CB-B24E-93F3-D193FF216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95" y="13649"/>
            <a:ext cx="11792366" cy="816084"/>
          </a:xfrm>
        </p:spPr>
        <p:txBody>
          <a:bodyPr>
            <a:noAutofit/>
          </a:bodyPr>
          <a:lstStyle/>
          <a:p>
            <a:r>
              <a:rPr lang="en-GB" sz="2400" b="1" dirty="0" smtClean="0"/>
              <a:t>KAFKA Streaming – </a:t>
            </a:r>
            <a:r>
              <a:rPr lang="en-GB" sz="2400" b="1" dirty="0" err="1" smtClean="0"/>
              <a:t>WinCC</a:t>
            </a:r>
            <a:r>
              <a:rPr lang="en-GB" sz="2400" b="1" dirty="0" smtClean="0"/>
              <a:t> OA: REMUS Implementation</a:t>
            </a:r>
            <a:endParaRPr lang="en-GB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849" y="829733"/>
            <a:ext cx="7000105" cy="38828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737" y="2344775"/>
            <a:ext cx="3459827" cy="228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4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DC0569-1EAA-D74B-B736-1E2DC64BB0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 smtClean="0"/>
              <a:t>08.03.2019</a:t>
            </a:r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D86766-DDA9-C546-A2F8-7ED1BA7E30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EDMS no: </a:t>
            </a:r>
            <a:r>
              <a:rPr lang="en-US" dirty="0" smtClean="0"/>
              <a:t>2107473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3F1D3F-DA84-ED42-86E9-B437874DC19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8315A1-AD56-E545-8BC0-EBF435A9D318}"/>
              </a:ext>
            </a:extLst>
          </p:cNvPr>
          <p:cNvSpPr/>
          <p:nvPr/>
        </p:nvSpPr>
        <p:spPr>
          <a:xfrm>
            <a:off x="1" y="755605"/>
            <a:ext cx="12192000" cy="3145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indent="-228600">
              <a:lnSpc>
                <a:spcPts val="2400"/>
              </a:lnSpc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lvl="1" indent="-228600">
              <a:lnSpc>
                <a:spcPts val="2400"/>
              </a:lnSpc>
              <a:buFont typeface="Courier New" panose="02070309020205020404" pitchFamily="49" charset="0"/>
              <a:buChar char="o"/>
            </a:pPr>
            <a:endParaRPr lang="en-US" dirty="0"/>
          </a:p>
          <a:p>
            <a:pPr lvl="1" indent="-228600">
              <a:lnSpc>
                <a:spcPts val="2400"/>
              </a:lnSpc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lvl="1" indent="-228600">
              <a:lnSpc>
                <a:spcPts val="2400"/>
              </a:lnSpc>
              <a:buFont typeface="Courier New" panose="02070309020205020404" pitchFamily="49" charset="0"/>
              <a:buChar char="o"/>
            </a:pPr>
            <a:endParaRPr lang="en-US" dirty="0"/>
          </a:p>
          <a:p>
            <a:pPr lvl="1" indent="-228600">
              <a:lnSpc>
                <a:spcPts val="2400"/>
              </a:lnSpc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lvl="1" indent="-228600">
              <a:lnSpc>
                <a:spcPts val="2400"/>
              </a:lnSpc>
              <a:buFont typeface="Courier New" panose="02070309020205020404" pitchFamily="49" charset="0"/>
              <a:buChar char="o"/>
            </a:pPr>
            <a:endParaRPr lang="en-US" dirty="0"/>
          </a:p>
          <a:p>
            <a:pPr lvl="1" indent="-228600">
              <a:lnSpc>
                <a:spcPts val="2400"/>
              </a:lnSpc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lvl="1" indent="-228600">
              <a:lnSpc>
                <a:spcPts val="2400"/>
              </a:lnSpc>
              <a:buFont typeface="Courier New" panose="02070309020205020404" pitchFamily="49" charset="0"/>
              <a:buChar char="o"/>
            </a:pPr>
            <a:endParaRPr lang="en-US" dirty="0"/>
          </a:p>
          <a:p>
            <a:pPr lvl="1" indent="-228600">
              <a:lnSpc>
                <a:spcPts val="2400"/>
              </a:lnSpc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lvl="2" indent="-228600">
              <a:lnSpc>
                <a:spcPts val="2400"/>
              </a:lnSpc>
              <a:buFont typeface="Courier New" panose="02070309020205020404" pitchFamily="49" charset="0"/>
              <a:buChar char="o"/>
            </a:pP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916C532-A2CB-B24E-93F3-D193FF216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95" y="13649"/>
            <a:ext cx="11792366" cy="816084"/>
          </a:xfrm>
        </p:spPr>
        <p:txBody>
          <a:bodyPr>
            <a:noAutofit/>
          </a:bodyPr>
          <a:lstStyle/>
          <a:p>
            <a:r>
              <a:rPr lang="en-GB" sz="2400" b="1" dirty="0" smtClean="0"/>
              <a:t>KAFKA Streaming – </a:t>
            </a:r>
            <a:r>
              <a:rPr lang="en-GB" sz="2400" b="1" dirty="0" err="1" smtClean="0"/>
              <a:t>WinCC</a:t>
            </a:r>
            <a:r>
              <a:rPr lang="en-GB" sz="2400" b="1" dirty="0" smtClean="0"/>
              <a:t> OA </a:t>
            </a:r>
            <a:r>
              <a:rPr lang="en-GB" sz="2400" b="1" dirty="0" err="1" smtClean="0"/>
              <a:t>debouncing</a:t>
            </a:r>
            <a:r>
              <a:rPr lang="en-GB" sz="2400" b="1" dirty="0" smtClean="0"/>
              <a:t> example</a:t>
            </a:r>
            <a:endParaRPr lang="en-GB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829733"/>
            <a:ext cx="5537628" cy="3071605"/>
          </a:xfrm>
          <a:prstGeom prst="rect">
            <a:avLst/>
          </a:prstGeom>
        </p:spPr>
      </p:pic>
      <p:pic>
        <p:nvPicPr>
          <p:cNvPr id="3" name="Picture 2" descr="FAT32/NFTS Drive Icon by faissaloo on DeviantAr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603" y="3893217"/>
            <a:ext cx="1080612" cy="1080612"/>
          </a:xfrm>
          <a:prstGeom prst="rect">
            <a:avLst/>
          </a:prstGeom>
        </p:spPr>
      </p:pic>
      <p:pic>
        <p:nvPicPr>
          <p:cNvPr id="10" name="Picture 9" descr="Apache Kafka - Wikipedia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280" y="3791079"/>
            <a:ext cx="450834" cy="70330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37630" y="1387023"/>
            <a:ext cx="3509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change: timestamp T1 @0ms</a:t>
            </a:r>
            <a:endParaRPr lang="fr-CH" dirty="0"/>
          </a:p>
        </p:txBody>
      </p:sp>
      <p:sp>
        <p:nvSpPr>
          <p:cNvPr id="12" name="TextBox 11"/>
          <p:cNvSpPr txBox="1"/>
          <p:nvPr/>
        </p:nvSpPr>
        <p:spPr>
          <a:xfrm>
            <a:off x="6087132" y="1891579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{ID,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T1</a:t>
            </a:r>
            <a:r>
              <a:rPr lang="en-US" dirty="0" smtClean="0"/>
              <a:t>,</a:t>
            </a:r>
            <a:r>
              <a:rPr lang="en-US" dirty="0" smtClean="0">
                <a:solidFill>
                  <a:srgbClr val="C00000"/>
                </a:solidFill>
              </a:rPr>
              <a:t>V0</a:t>
            </a:r>
            <a:r>
              <a:rPr lang="en-US" dirty="0" smtClean="0"/>
              <a:t>,UNIT}</a:t>
            </a:r>
            <a:endParaRPr lang="fr-CH" dirty="0"/>
          </a:p>
        </p:txBody>
      </p:sp>
      <p:sp>
        <p:nvSpPr>
          <p:cNvPr id="13" name="TextBox 12"/>
          <p:cNvSpPr txBox="1"/>
          <p:nvPr/>
        </p:nvSpPr>
        <p:spPr>
          <a:xfrm>
            <a:off x="5464172" y="634460"/>
            <a:ext cx="6019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Example: value DPE updated 20ms after timestamp DPE</a:t>
            </a:r>
          </a:p>
          <a:p>
            <a:r>
              <a:rPr lang="en-US" dirty="0" smtClean="0"/>
              <a:t>Initial DPEs values: {ID, T0, V0, UNIT}</a:t>
            </a:r>
            <a:endParaRPr lang="fr-CH" dirty="0"/>
          </a:p>
        </p:txBody>
      </p:sp>
      <p:sp>
        <p:nvSpPr>
          <p:cNvPr id="14" name="TextBox 13"/>
          <p:cNvSpPr txBox="1"/>
          <p:nvPr/>
        </p:nvSpPr>
        <p:spPr>
          <a:xfrm>
            <a:off x="5537629" y="1395927"/>
            <a:ext cx="319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change: value V1 @20ms</a:t>
            </a:r>
            <a:endParaRPr lang="fr-CH" dirty="0"/>
          </a:p>
        </p:txBody>
      </p:sp>
      <p:sp>
        <p:nvSpPr>
          <p:cNvPr id="15" name="TextBox 14"/>
          <p:cNvSpPr txBox="1"/>
          <p:nvPr/>
        </p:nvSpPr>
        <p:spPr>
          <a:xfrm>
            <a:off x="6096001" y="188475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{ID,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T1</a:t>
            </a:r>
            <a:r>
              <a:rPr lang="en-US" dirty="0"/>
              <a:t>,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V1</a:t>
            </a:r>
            <a:r>
              <a:rPr lang="en-US" dirty="0" smtClean="0"/>
              <a:t>,UNIT}</a:t>
            </a:r>
            <a:endParaRPr lang="fr-CH" dirty="0"/>
          </a:p>
        </p:txBody>
      </p:sp>
      <p:sp>
        <p:nvSpPr>
          <p:cNvPr id="16" name="TextBox 15"/>
          <p:cNvSpPr txBox="1"/>
          <p:nvPr/>
        </p:nvSpPr>
        <p:spPr>
          <a:xfrm>
            <a:off x="6351603" y="4912812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{ID,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T1</a:t>
            </a:r>
            <a:r>
              <a:rPr lang="en-US" sz="1200" dirty="0" smtClean="0"/>
              <a:t>,</a:t>
            </a:r>
            <a:r>
              <a:rPr lang="en-US" sz="1200" dirty="0" smtClean="0">
                <a:solidFill>
                  <a:srgbClr val="C00000"/>
                </a:solidFill>
              </a:rPr>
              <a:t>V0</a:t>
            </a:r>
            <a:r>
              <a:rPr lang="en-US" sz="1200" dirty="0" smtClean="0"/>
              <a:t>,UNIT}</a:t>
            </a:r>
            <a:endParaRPr lang="fr-CH" sz="12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6007835" y="5087424"/>
            <a:ext cx="4433216" cy="889919"/>
            <a:chOff x="6007835" y="5087424"/>
            <a:chExt cx="4433216" cy="889919"/>
          </a:xfrm>
        </p:grpSpPr>
        <p:sp>
          <p:nvSpPr>
            <p:cNvPr id="17" name="Left Brace 16"/>
            <p:cNvSpPr/>
            <p:nvPr/>
          </p:nvSpPr>
          <p:spPr>
            <a:xfrm rot="16200000">
              <a:off x="7909786" y="3605478"/>
              <a:ext cx="530642" cy="3494533"/>
            </a:xfrm>
            <a:prstGeom prst="leftBrace">
              <a:avLst/>
            </a:prstGeom>
            <a:ln w="31750" cap="rnd"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007835" y="5608011"/>
              <a:ext cx="4433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 smtClean="0"/>
                <a:t>     DEBOUNCING TIME PERIOD 30ms </a:t>
              </a:r>
              <a:endParaRPr lang="fr-CH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7824512" y="4912812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{ID,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T1</a:t>
            </a:r>
            <a:r>
              <a:rPr lang="en-US" sz="1200" dirty="0"/>
              <a:t>,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V1</a:t>
            </a:r>
            <a:r>
              <a:rPr lang="en-US" sz="1200" dirty="0" smtClean="0"/>
              <a:t>,UNIT}</a:t>
            </a:r>
            <a:endParaRPr lang="fr-CH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9922374" y="5122913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dirty="0" smtClean="0"/>
              <a:t>Period end</a:t>
            </a:r>
            <a:endParaRPr lang="fr-CH" dirty="0"/>
          </a:p>
        </p:txBody>
      </p:sp>
      <p:sp>
        <p:nvSpPr>
          <p:cNvPr id="23" name="TextBox 22"/>
          <p:cNvSpPr txBox="1"/>
          <p:nvPr/>
        </p:nvSpPr>
        <p:spPr>
          <a:xfrm>
            <a:off x="4738241" y="5023443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Period start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endParaRPr lang="fr-CH" dirty="0"/>
          </a:p>
        </p:txBody>
      </p:sp>
      <p:pic>
        <p:nvPicPr>
          <p:cNvPr id="24" name="Picture 23" descr="Recycle bin 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741" y="4987428"/>
            <a:ext cx="1009634" cy="100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7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4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6.66667E-6 L 2.08333E-7 6.66667E-6 C 0.00026 -0.00763 0.00091 -0.03101 0.00182 -0.03749 C 0.00222 -0.0405 0.00248 -0.04351 0.003 -0.04629 C 0.00326 -0.04745 0.00352 -0.0486 0.00365 -0.04976 C 0.00391 -0.05161 0.00391 -0.05346 0.0043 -0.05532 C 0.00456 -0.05671 0.00521 -0.05809 0.00547 -0.05971 C 0.00716 -0.06805 0.00612 -0.06712 0.00794 -0.07384 C 0.00912 -0.078 0.01055 -0.0824 0.01237 -0.0861 C 0.01289 -0.08726 0.01367 -0.08819 0.01419 -0.08934 C 0.01498 -0.09096 0.01524 -0.09328 0.01602 -0.0949 C 0.01732 -0.09768 0.01888 -0.09999 0.02044 -0.10254 L 0.02344 -0.10809 L 0.03086 -0.12129 C 0.03177 -0.12268 0.03242 -0.12453 0.03347 -0.12569 C 0.03425 -0.12684 0.03516 -0.12777 0.03594 -0.12893 C 0.03659 -0.13009 0.03698 -0.13147 0.03776 -0.1324 C 0.04011 -0.13541 0.04271 -0.13819 0.04518 -0.1412 C 0.04662 -0.14282 0.0487 -0.14536 0.05013 -0.14675 C 0.05091 -0.14745 0.05182 -0.14814 0.05261 -0.14884 C 0.05573 -0.15184 0.05547 -0.15254 0.05886 -0.15439 C 0.06042 -0.15532 0.06211 -0.15601 0.0638 -0.15647 C 0.06628 -0.1574 0.07266 -0.15833 0.07487 -0.15879 C 0.07617 -0.15902 0.07735 -0.15948 0.07865 -0.15995 C 0.08008 -0.16018 0.08151 -0.16064 0.08294 -0.16087 C 0.09245 -0.15948 0.09714 -0.16041 0.10534 -0.15555 C 0.10651 -0.15485 0.10781 -0.15416 0.10899 -0.15323 C 0.11159 -0.15138 0.1138 -0.14791 0.11641 -0.14675 C 0.11927 -0.14536 0.11901 -0.14583 0.12201 -0.14328 C 0.12292 -0.14259 0.1237 -0.14166 0.12448 -0.1412 C 0.12552 -0.1405 0.12656 -0.1405 0.12761 -0.14004 C 0.12865 -0.13958 0.12969 -0.13842 0.13073 -0.13796 C 0.13581 -0.13518 0.13854 -0.13564 0.14375 -0.13009 C 0.14688 -0.12684 0.14935 -0.12384 0.153 -0.12129 C 0.15404 -0.12059 0.15508 -0.1199 0.15612 -0.11921 C 0.16068 -0.1155 0.15664 -0.11805 0.16042 -0.11573 C 0.16133 -0.11481 0.16211 -0.11365 0.16289 -0.11249 C 0.16432 -0.11087 0.16654 -0.10833 0.16784 -0.10694 C 0.16875 -0.10624 0.16966 -0.10578 0.17031 -0.10485 C 0.17253 -0.10208 0.17448 -0.09884 0.17656 -0.09606 C 0.17826 -0.09374 0.17995 -0.09166 0.18151 -0.08934 C 0.1836 -0.08657 0.18607 -0.08263 0.18841 -0.08055 C 0.19662 -0.07314 0.18633 -0.08217 0.19271 -0.07731 C 0.19349 -0.07661 0.19427 -0.07569 0.19518 -0.07499 C 0.19662 -0.07384 0.19805 -0.07268 0.19948 -0.07175 C 0.20703 -0.06643 0.1944 -0.07569 0.20391 -0.06944 C 0.20469 -0.06897 0.20547 -0.06782 0.20638 -0.06735 C 0.20768 -0.06666 0.20925 -0.06666 0.21068 -0.0662 C 0.21146 -0.06596 0.21237 -0.0655 0.21315 -0.06504 C 0.2138 -0.06481 0.21432 -0.06411 0.21498 -0.06411 C 0.21784 -0.06342 0.22084 -0.06319 0.2237 -0.06296 C 0.22513 -0.06249 0.22656 -0.06203 0.228 -0.0618 C 0.23347 -0.06064 0.23229 -0.06064 0.2349 -0.06064 " pathEditMode="relative" ptsTypes="AAAAAAAAAAAAAAAAAAAAAAAAAAAAAAAAAAAAAAAAAAAAAAAAAAAAA">
                                      <p:cBhvr>
                                        <p:cTn id="5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56 -0.00092 L -0.00456 -0.00069 C -0.00794 -0.00578 -0.01068 -0.01134 -0.01432 -0.01527 C -0.0155 -0.01643 -0.01641 -0.01736 -0.01732 -0.01875 C -0.01875 -0.02037 -0.01979 -0.02245 -0.0211 -0.02407 C -0.02253 -0.02592 -0.02422 -0.02685 -0.02565 -0.0287 C -0.02774 -0.03125 -0.02956 -0.03449 -0.03164 -0.0375 C -0.03281 -0.03935 -0.03373 -0.04166 -0.03542 -0.04282 C -0.03711 -0.04444 -0.0388 -0.0456 -0.0405 -0.04722 C -0.04167 -0.04838 -0.04636 -0.05463 -0.04805 -0.05625 C -0.05873 -0.06504 -0.06328 -0.06805 -0.07331 -0.07476 C -0.07565 -0.07638 -0.07774 -0.07824 -0.08008 -0.07916 C -0.08307 -0.08078 -0.08594 -0.0824 -0.08893 -0.08379 C -0.09102 -0.08449 -0.0931 -0.08495 -0.09492 -0.08588 C -0.09779 -0.0875 -0.10026 -0.09004 -0.10326 -0.09143 C -0.10781 -0.09351 -0.11276 -0.09375 -0.11732 -0.09583 C -0.12005 -0.09699 -0.12461 -0.0993 -0.12787 -0.10023 C -0.13034 -0.10092 -0.13281 -0.10138 -0.13529 -0.10231 C -0.14844 -0.1074 -0.13529 -0.10486 -0.15026 -0.10671 C -0.15716 -0.10601 -0.16419 -0.10555 -0.1711 -0.10463 C -0.17201 -0.10439 -0.17318 -0.10393 -0.17409 -0.10347 C -0.1763 -0.10277 -0.17852 -0.10185 -0.18086 -0.10138 C -0.18477 -0.10046 -0.1888 -0.09976 -0.19271 -0.09907 C -0.19414 -0.09838 -0.1957 -0.09768 -0.19727 -0.09699 C -0.19831 -0.09629 -0.19922 -0.09513 -0.20026 -0.09467 C -0.20951 -0.09004 -0.20599 -0.09328 -0.21224 -0.08912 C -0.21563 -0.08703 -0.21654 -0.08541 -0.22031 -0.08263 C -0.22162 -0.08148 -0.23034 -0.07569 -0.23307 -0.07268 C -0.24232 -0.0625 -0.22721 -0.07685 -0.23828 -0.06597 C -0.24024 -0.06412 -0.24232 -0.0625 -0.24414 -0.06064 C -0.2461 -0.05879 -0.25221 -0.05138 -0.25469 -0.04953 C -0.2556 -0.04884 -0.25677 -0.04814 -0.25768 -0.04722 C -0.25833 -0.04676 -0.2586 -0.04583 -0.25925 -0.04513 C -0.26029 -0.04351 -0.26159 -0.04213 -0.26289 -0.04074 C -0.26367 -0.03981 -0.26445 -0.03935 -0.26524 -0.03842 C -0.26602 -0.0375 -0.26667 -0.03611 -0.26745 -0.03518 C -0.27214 -0.02986 -0.27175 -0.03356 -0.27175 -0.02963 " pathEditMode="relative" rAng="0" ptsTypes="AAAAAAAAAAAAAAAAAAAAAAAAAAAAAAAAAAAAA">
                                      <p:cBhvr>
                                        <p:cTn id="6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72" y="-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/>
      <p:bldP spid="12" grpId="1"/>
      <p:bldP spid="12" grpId="2"/>
      <p:bldP spid="14" grpId="0"/>
      <p:bldP spid="15" grpId="0"/>
      <p:bldP spid="15" grpId="1"/>
      <p:bldP spid="15" grpId="2"/>
      <p:bldP spid="16" grpId="0"/>
      <p:bldP spid="16" grpId="1"/>
      <p:bldP spid="21" grpId="0"/>
      <p:bldP spid="21" grpId="1"/>
      <p:bldP spid="22" grpId="0"/>
      <p:bldP spid="22" grpId="1"/>
      <p:bldP spid="23" grpId="0"/>
      <p:bldP spid="2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DC0569-1EAA-D74B-B736-1E2DC64BB0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dirty="0" smtClean="0"/>
              <a:t>08.03.2019</a:t>
            </a:r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D86766-DDA9-C546-A2F8-7ED1BA7E30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EDMS no: </a:t>
            </a:r>
            <a:r>
              <a:rPr lang="en-US" dirty="0" smtClean="0"/>
              <a:t>2107473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3F1D3F-DA84-ED42-86E9-B437874DC19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8315A1-AD56-E545-8BC0-EBF435A9D318}"/>
              </a:ext>
            </a:extLst>
          </p:cNvPr>
          <p:cNvSpPr/>
          <p:nvPr/>
        </p:nvSpPr>
        <p:spPr>
          <a:xfrm>
            <a:off x="1" y="755605"/>
            <a:ext cx="12192000" cy="5786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ts val="24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000" b="1" dirty="0" smtClean="0"/>
              <a:t>Imminent deployment in </a:t>
            </a:r>
            <a:r>
              <a:rPr lang="en-US" sz="2000" b="1" dirty="0" smtClean="0"/>
              <a:t>PROD </a:t>
            </a:r>
            <a:r>
              <a:rPr lang="en-US" sz="2000" b="1" dirty="0" smtClean="0">
                <a:solidFill>
                  <a:schemeClr val="accent3">
                    <a:lumMod val="75000"/>
                  </a:schemeClr>
                </a:solidFill>
              </a:rPr>
              <a:t>(Update 09.04.2019 : 100% completed ;-)</a:t>
            </a:r>
            <a:endParaRPr lang="en-GB" sz="2000" dirty="0">
              <a:solidFill>
                <a:schemeClr val="accent3">
                  <a:lumMod val="75000"/>
                </a:schemeClr>
              </a:solidFill>
            </a:endParaRPr>
          </a:p>
          <a:p>
            <a:pPr lvl="1" indent="-228600">
              <a:lnSpc>
                <a:spcPts val="2400"/>
              </a:lnSpc>
              <a:buFont typeface="Courier New" panose="02070309020205020404" pitchFamily="49" charset="0"/>
              <a:buChar char="o"/>
            </a:pPr>
            <a:r>
              <a:rPr lang="en-US" dirty="0" smtClean="0"/>
              <a:t>All </a:t>
            </a:r>
            <a:r>
              <a:rPr lang="en-US" dirty="0" err="1" smtClean="0"/>
              <a:t>RealTime</a:t>
            </a:r>
            <a:r>
              <a:rPr lang="en-US" dirty="0" smtClean="0"/>
              <a:t> measurements</a:t>
            </a:r>
          </a:p>
          <a:p>
            <a:pPr lvl="2" indent="-228600">
              <a:lnSpc>
                <a:spcPts val="2400"/>
              </a:lnSpc>
              <a:buFont typeface="Courier New" panose="02070309020205020404" pitchFamily="49" charset="0"/>
              <a:buChar char="o"/>
            </a:pPr>
            <a:r>
              <a:rPr lang="en-US" strike="sngStrike" dirty="0" smtClean="0"/>
              <a:t>Already test-streaming ~40% as we speak </a:t>
            </a:r>
            <a:r>
              <a:rPr lang="en-US" strike="sngStrike" dirty="0" smtClean="0">
                <a:sym typeface="Wingdings" panose="05000000000000000000" pitchFamily="2" charset="2"/>
              </a:rPr>
              <a:t></a:t>
            </a:r>
            <a:endParaRPr lang="en-US" strike="sngStrike" dirty="0" smtClean="0"/>
          </a:p>
          <a:p>
            <a:pPr marL="228600" indent="-228600">
              <a:lnSpc>
                <a:spcPts val="24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000" b="1" dirty="0" err="1" smtClean="0"/>
              <a:t>WinCC</a:t>
            </a:r>
            <a:r>
              <a:rPr lang="en-US" sz="2000" b="1" dirty="0" smtClean="0"/>
              <a:t> OA data exploitation via web &amp; mobile applications </a:t>
            </a:r>
            <a:endParaRPr lang="en-GB" sz="2000" dirty="0" smtClean="0"/>
          </a:p>
          <a:p>
            <a:pPr lvl="2" indent="-228600">
              <a:lnSpc>
                <a:spcPts val="2400"/>
              </a:lnSpc>
              <a:buFont typeface="Courier New" panose="02070309020205020404" pitchFamily="49" charset="0"/>
              <a:buChar char="o"/>
            </a:pPr>
            <a:endParaRPr lang="en-GB" dirty="0" smtClean="0">
              <a:sym typeface="Wingdings" panose="05000000000000000000" pitchFamily="2" charset="2"/>
            </a:endParaRPr>
          </a:p>
          <a:p>
            <a:pPr marL="228600" indent="-228600">
              <a:lnSpc>
                <a:spcPts val="24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0055A0"/>
                </a:solidFill>
              </a:rPr>
              <a:t>Discuss with </a:t>
            </a:r>
            <a:r>
              <a:rPr lang="en-US" sz="2000" b="1" dirty="0">
                <a:solidFill>
                  <a:srgbClr val="0055A0"/>
                </a:solidFill>
              </a:rPr>
              <a:t>(known) REMUS external DIP subscribers </a:t>
            </a:r>
            <a:r>
              <a:rPr lang="en-US" sz="2000" b="1" dirty="0" smtClean="0">
                <a:solidFill>
                  <a:srgbClr val="0055A0"/>
                </a:solidFill>
              </a:rPr>
              <a:t>about Kafka adoption</a:t>
            </a:r>
            <a:endParaRPr lang="en-US" sz="2000" b="1" dirty="0">
              <a:solidFill>
                <a:srgbClr val="0055A0"/>
              </a:solidFill>
            </a:endParaRPr>
          </a:p>
          <a:p>
            <a:pPr marL="685800" lvl="1" indent="-228600">
              <a:lnSpc>
                <a:spcPts val="24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0055A0"/>
                </a:solidFill>
              </a:rPr>
              <a:t>ATLAS</a:t>
            </a:r>
          </a:p>
          <a:p>
            <a:pPr marL="685800" lvl="1" indent="-228600">
              <a:lnSpc>
                <a:spcPts val="24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0055A0"/>
                </a:solidFill>
              </a:rPr>
              <a:t>CMS</a:t>
            </a:r>
          </a:p>
          <a:p>
            <a:pPr marL="685800" lvl="1" indent="-228600">
              <a:lnSpc>
                <a:spcPts val="24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0055A0"/>
                </a:solidFill>
              </a:rPr>
              <a:t>TI (C2MON)</a:t>
            </a:r>
          </a:p>
          <a:p>
            <a:pPr lvl="2" indent="-228600">
              <a:lnSpc>
                <a:spcPts val="2400"/>
              </a:lnSpc>
              <a:buFont typeface="Courier New" panose="02070309020205020404" pitchFamily="49" charset="0"/>
              <a:buChar char="o"/>
            </a:pPr>
            <a:endParaRPr lang="en-GB" dirty="0">
              <a:sym typeface="Wingdings" panose="05000000000000000000" pitchFamily="2" charset="2"/>
            </a:endParaRPr>
          </a:p>
          <a:p>
            <a:pPr marL="228600" indent="-228600">
              <a:lnSpc>
                <a:spcPts val="24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000" b="1" dirty="0" err="1" smtClean="0">
                <a:solidFill>
                  <a:srgbClr val="0055A0"/>
                </a:solidFill>
              </a:rPr>
              <a:t>WinCC</a:t>
            </a:r>
            <a:r>
              <a:rPr lang="en-US" sz="2000" b="1" dirty="0" smtClean="0">
                <a:solidFill>
                  <a:srgbClr val="0055A0"/>
                </a:solidFill>
              </a:rPr>
              <a:t> OA data ingestion via Kafka </a:t>
            </a:r>
            <a:r>
              <a:rPr lang="en-US" sz="2000" b="1" dirty="0" smtClean="0">
                <a:solidFill>
                  <a:srgbClr val="0055A0"/>
                </a:solidFill>
              </a:rPr>
              <a:t>driver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(Update 09.04.2019 : </a:t>
            </a:r>
            <a:r>
              <a:rPr lang="en-US" sz="2000" b="1" dirty="0" smtClean="0">
                <a:solidFill>
                  <a:schemeClr val="accent3">
                    <a:lumMod val="75000"/>
                  </a:schemeClr>
                </a:solidFill>
              </a:rPr>
              <a:t>completed)</a:t>
            </a:r>
            <a:endParaRPr lang="en-GB" sz="2000" dirty="0">
              <a:solidFill>
                <a:schemeClr val="accent3">
                  <a:lumMod val="75000"/>
                </a:schemeClr>
              </a:solidFill>
            </a:endParaRPr>
          </a:p>
          <a:p>
            <a:pPr marL="685800" lvl="1" indent="-228600">
              <a:lnSpc>
                <a:spcPts val="24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0055A0"/>
                </a:solidFill>
              </a:rPr>
              <a:t>Measurements</a:t>
            </a:r>
            <a:r>
              <a:rPr lang="en-US" sz="2000" b="1" dirty="0" smtClean="0">
                <a:solidFill>
                  <a:srgbClr val="0055A0"/>
                </a:solidFill>
              </a:rPr>
              <a:t>, events, etc. from </a:t>
            </a:r>
            <a:r>
              <a:rPr lang="en-US" sz="2000" b="1" dirty="0">
                <a:solidFill>
                  <a:srgbClr val="0055A0"/>
                </a:solidFill>
              </a:rPr>
              <a:t>new devices (i.e. IOT)</a:t>
            </a:r>
          </a:p>
          <a:p>
            <a:pPr marL="685800" lvl="1" indent="-228600">
              <a:lnSpc>
                <a:spcPts val="24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en-US" sz="2000" b="1" dirty="0" smtClean="0">
              <a:solidFill>
                <a:srgbClr val="0055A0"/>
              </a:solidFill>
            </a:endParaRPr>
          </a:p>
          <a:p>
            <a:pPr marL="228600" indent="-228600">
              <a:lnSpc>
                <a:spcPts val="24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000" b="1" u="sng" dirty="0" smtClean="0">
                <a:solidFill>
                  <a:srgbClr val="0055A0"/>
                </a:solidFill>
              </a:rPr>
              <a:t>Link DPEs, in real time, with ACLs, between several </a:t>
            </a:r>
            <a:r>
              <a:rPr lang="en-US" sz="2000" b="1" u="sng" dirty="0" err="1" smtClean="0">
                <a:solidFill>
                  <a:srgbClr val="0055A0"/>
                </a:solidFill>
              </a:rPr>
              <a:t>WinCC</a:t>
            </a:r>
            <a:r>
              <a:rPr lang="en-US" sz="2000" b="1" u="sng" dirty="0" smtClean="0">
                <a:solidFill>
                  <a:srgbClr val="0055A0"/>
                </a:solidFill>
              </a:rPr>
              <a:t> OA systems!</a:t>
            </a:r>
          </a:p>
          <a:p>
            <a:pPr marL="685800" lvl="1" indent="-228600">
              <a:lnSpc>
                <a:spcPts val="24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en-US" sz="2000" b="1" dirty="0">
              <a:solidFill>
                <a:srgbClr val="0055A0"/>
              </a:solidFill>
            </a:endParaRPr>
          </a:p>
          <a:p>
            <a:pPr lvl="2" indent="-228600">
              <a:lnSpc>
                <a:spcPts val="2400"/>
              </a:lnSpc>
              <a:buFont typeface="Courier New" panose="02070309020205020404" pitchFamily="49" charset="0"/>
              <a:buChar char="o"/>
            </a:pP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916C532-A2CB-B24E-93F3-D193FF216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95" y="13649"/>
            <a:ext cx="11792366" cy="816084"/>
          </a:xfrm>
        </p:spPr>
        <p:txBody>
          <a:bodyPr>
            <a:noAutofit/>
          </a:bodyPr>
          <a:lstStyle/>
          <a:p>
            <a:r>
              <a:rPr lang="en-GB" sz="2400" b="1" dirty="0" smtClean="0"/>
              <a:t>Next </a:t>
            </a:r>
            <a:r>
              <a:rPr lang="en-GB" sz="2400" b="1" dirty="0" smtClean="0"/>
              <a:t>steps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87950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theme/theme1.xml><?xml version="1.0" encoding="utf-8"?>
<a:theme xmlns:a="http://schemas.openxmlformats.org/drawingml/2006/main" name="CERNCorporate16-9">
  <a:themeElements>
    <a:clrScheme name="CERN_HSE_colors">
      <a:dk1>
        <a:srgbClr val="0055A0"/>
      </a:dk1>
      <a:lt1>
        <a:srgbClr val="FFFFFF"/>
      </a:lt1>
      <a:dk2>
        <a:srgbClr val="1C8DCD"/>
      </a:dk2>
      <a:lt2>
        <a:srgbClr val="E7E6E6"/>
      </a:lt2>
      <a:accent1>
        <a:srgbClr val="1C998E"/>
      </a:accent1>
      <a:accent2>
        <a:srgbClr val="418AC5"/>
      </a:accent2>
      <a:accent3>
        <a:srgbClr val="5EC135"/>
      </a:accent3>
      <a:accent4>
        <a:srgbClr val="E8BE28"/>
      </a:accent4>
      <a:accent5>
        <a:srgbClr val="A0252B"/>
      </a:accent5>
      <a:accent6>
        <a:srgbClr val="1A4670"/>
      </a:accent6>
      <a:hlink>
        <a:srgbClr val="1C998E"/>
      </a:hlink>
      <a:folHlink>
        <a:srgbClr val="00CEB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.potx" id="{0BD87021-363C-4094-88DD-A6D0A1158204}" vid="{8EDEE2E5-01A7-40FC-B6BE-248B8C35BD51}"/>
    </a:ext>
  </a:extLst>
</a:theme>
</file>

<file path=ppt/theme/theme2.xml><?xml version="1.0" encoding="utf-8"?>
<a:theme xmlns:a="http://schemas.openxmlformats.org/drawingml/2006/main" name="End Slides">
  <a:themeElements>
    <a:clrScheme name="CERN">
      <a:dk1>
        <a:srgbClr val="0053A1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.potx" id="{0BD87021-363C-4094-88DD-A6D0A1158204}" vid="{F6AFEA46-3E61-403F-8E23-7A49BCE470C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Presentation3</Template>
  <TotalTime>4417</TotalTime>
  <Words>834</Words>
  <Application>Microsoft Office PowerPoint</Application>
  <PresentationFormat>Widescreen</PresentationFormat>
  <Paragraphs>230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ＭＳ Ｐゴシック</vt:lpstr>
      <vt:lpstr>Arial</vt:lpstr>
      <vt:lpstr>Calibri</vt:lpstr>
      <vt:lpstr>Courier New</vt:lpstr>
      <vt:lpstr>Wingdings</vt:lpstr>
      <vt:lpstr>CERNCorporate16-9</vt:lpstr>
      <vt:lpstr>End Slides</vt:lpstr>
      <vt:lpstr>PowerPoint Presentation</vt:lpstr>
      <vt:lpstr>REMUS RealTime Evolution : KAFKA  08.03.2019</vt:lpstr>
      <vt:lpstr>Radiation Protection and Environment Monitoring at CERN (Context)</vt:lpstr>
      <vt:lpstr>REMUS RealTime Visualization - DIP</vt:lpstr>
      <vt:lpstr>REMUS RealTime Visualization - KAFKA</vt:lpstr>
      <vt:lpstr>WinCC OA KAFKA Streaming</vt:lpstr>
      <vt:lpstr>KAFKA Streaming – WinCC OA: REMUS Implementation</vt:lpstr>
      <vt:lpstr>KAFKA Streaming – WinCC OA debouncing example</vt:lpstr>
      <vt:lpstr>Next steps</vt:lpstr>
      <vt:lpstr>KAFKA – WinCC OA Data Ingestion (slide added on 09.04.2019)</vt:lpstr>
      <vt:lpstr>Key takeaways</vt:lpstr>
      <vt:lpstr>Q&amp;A</vt:lpstr>
      <vt:lpstr>PowerPoint Presentation</vt:lpstr>
      <vt:lpstr>REMUS Architecture</vt:lpstr>
      <vt:lpstr>REMUS – Main Functionalities</vt:lpstr>
    </vt:vector>
  </TitlesOfParts>
  <Company>CERN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Alexandru Savulescu</dc:creator>
  <cp:lastModifiedBy>Alexandru Savulescu</cp:lastModifiedBy>
  <cp:revision>361</cp:revision>
  <cp:lastPrinted>2018-10-05T13:03:14Z</cp:lastPrinted>
  <dcterms:created xsi:type="dcterms:W3CDTF">2016-01-26T10:53:29Z</dcterms:created>
  <dcterms:modified xsi:type="dcterms:W3CDTF">2019-04-09T13:12:41Z</dcterms:modified>
</cp:coreProperties>
</file>